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1122" r:id="rId3"/>
    <p:sldId id="1153" r:id="rId4"/>
    <p:sldId id="1159" r:id="rId5"/>
    <p:sldId id="1187" r:id="rId6"/>
    <p:sldId id="1147" r:id="rId7"/>
    <p:sldId id="1150" r:id="rId8"/>
    <p:sldId id="1152" r:id="rId9"/>
    <p:sldId id="1145" r:id="rId10"/>
    <p:sldId id="1142" r:id="rId11"/>
    <p:sldId id="1162" r:id="rId12"/>
    <p:sldId id="1161" r:id="rId13"/>
    <p:sldId id="1167" r:id="rId14"/>
    <p:sldId id="1165" r:id="rId15"/>
    <p:sldId id="1166" r:id="rId16"/>
    <p:sldId id="1169" r:id="rId17"/>
    <p:sldId id="1184" r:id="rId18"/>
    <p:sldId id="1186" r:id="rId19"/>
    <p:sldId id="1181" r:id="rId20"/>
    <p:sldId id="1179" r:id="rId21"/>
    <p:sldId id="1170" r:id="rId22"/>
    <p:sldId id="1177" r:id="rId23"/>
    <p:sldId id="1182" r:id="rId24"/>
    <p:sldId id="1183" r:id="rId25"/>
    <p:sldId id="1189" r:id="rId26"/>
    <p:sldId id="1188" r:id="rId27"/>
    <p:sldId id="1190" r:id="rId28"/>
    <p:sldId id="1193" r:id="rId29"/>
    <p:sldId id="1194" r:id="rId30"/>
    <p:sldId id="1195" r:id="rId31"/>
    <p:sldId id="1191" r:id="rId32"/>
    <p:sldId id="1196" r:id="rId33"/>
    <p:sldId id="1192" r:id="rId34"/>
    <p:sldId id="1155" r:id="rId35"/>
    <p:sldId id="1143" r:id="rId36"/>
    <p:sldId id="1171" r:id="rId37"/>
    <p:sldId id="1154" r:id="rId38"/>
    <p:sldId id="1160" r:id="rId39"/>
    <p:sldId id="1157" r:id="rId40"/>
    <p:sldId id="11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104D1-C6FF-4C97-BA83-0C112F1F8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B8E251-A0EC-49E3-BA0A-B1E1238C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7825-ABD5-4B4E-B66B-7E5B7F9E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CC547-31E1-4EF6-8A8E-2D11EA6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43CF0-D8CC-4060-8799-ECD0081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7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5A93D-49C0-4600-830A-E9DC00A0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E238D-1AAD-46C1-9383-C3603905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C0C5E-DC94-4E5B-B9C9-4D0D4914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FA55AD-E31D-49A5-AEEA-4260547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9E9FD-627A-4366-B116-0440135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CD10-0EA1-4725-8B7F-5979E7B7A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49F84-A48C-421C-9BAC-ADE8B102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19476-820A-40C8-A7F2-E1BCFC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5FB89-03AA-4280-8F62-A82E357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45DED-15FA-4F61-B1F8-3717F097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CINETIQ\Users\Adrien\TEMPLATES_PPT\Photos\lhu_sur;  jnp_sur; mdc_sur; jda_sur-Photo1-2014-06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5057"/>
          <a:stretch/>
        </p:blipFill>
        <p:spPr bwMode="auto">
          <a:xfrm>
            <a:off x="-8466" y="-667647"/>
            <a:ext cx="12241593" cy="8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 rot="16200000">
            <a:off x="4160937" y="-2481166"/>
            <a:ext cx="3870130" cy="12192001"/>
          </a:xfrm>
          <a:prstGeom prst="rect">
            <a:avLst/>
          </a:prstGeom>
          <a:solidFill>
            <a:srgbClr val="52B5C0"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317" y="4375200"/>
            <a:ext cx="2700351" cy="8929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244" y="1963738"/>
            <a:ext cx="11521500" cy="1143000"/>
          </a:xfrm>
        </p:spPr>
        <p:txBody>
          <a:bodyPr anchor="t" anchorCtr="0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30241" y="3927476"/>
            <a:ext cx="8281078" cy="4801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36593" y="3841846"/>
            <a:ext cx="8287830" cy="1588"/>
          </a:xfrm>
          <a:prstGeom prst="line">
            <a:avLst/>
          </a:prstGeom>
          <a:ln w="38100" cmpd="sng">
            <a:solidFill>
              <a:srgbClr val="2D38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824123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1730975" y="506909"/>
            <a:ext cx="54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125227-88BC-A944-8C46-050305ADF61E}" type="slidenum">
              <a:rPr lang="fr-FR" sz="1800" b="0" smtClean="0">
                <a:solidFill>
                  <a:srgbClr val="FFFFFF"/>
                </a:solidFill>
                <a:latin typeface="Helvetica "/>
                <a:cs typeface="Helvetica "/>
              </a:rPr>
              <a:pPr algn="ctr"/>
              <a:t>‹N°›</a:t>
            </a:fld>
            <a:endParaRPr lang="fr-FR" sz="1800" b="0">
              <a:solidFill>
                <a:srgbClr val="FFFFFF"/>
              </a:solidFill>
              <a:latin typeface="Helvetica "/>
              <a:cs typeface="Helvetica 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09081" y="555924"/>
            <a:ext cx="11161453" cy="686596"/>
          </a:xfrm>
          <a:prstGeom prst="rect">
            <a:avLst/>
          </a:prstGeom>
        </p:spPr>
        <p:txBody>
          <a:bodyPr tIns="0" bIns="0">
            <a:normAutofit/>
          </a:bodyPr>
          <a:lstStyle>
            <a:lvl1pPr algn="l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V="1">
            <a:off x="595433" y="186682"/>
            <a:ext cx="0" cy="326488"/>
          </a:xfrm>
          <a:prstGeom prst="line">
            <a:avLst/>
          </a:prstGeom>
          <a:ln w="19050" cmpd="sng">
            <a:solidFill>
              <a:srgbClr val="253A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90450" y="129721"/>
            <a:ext cx="11017434" cy="387798"/>
          </a:xfrm>
          <a:prstGeom prst="rect">
            <a:avLst/>
          </a:prstGeom>
        </p:spPr>
        <p:txBody>
          <a:bodyPr tIns="0" bIns="0">
            <a:spAutoFit/>
          </a:bodyPr>
          <a:lstStyle>
            <a:lvl1pPr marL="0" indent="0">
              <a:buNone/>
              <a:defRPr kumimoji="0" lang="fr-FR" sz="2800" b="0" i="0" u="none" strike="noStrike" kern="1200" cap="none" spc="0" normalizeH="0" baseline="0" dirty="0">
                <a:ln>
                  <a:noFill/>
                </a:ln>
                <a:solidFill>
                  <a:srgbClr val="2D388A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pic>
        <p:nvPicPr>
          <p:cNvPr id="19" name="Image 18" descr="LOGO_SERVIER_Text_only_300C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177" y="6481685"/>
            <a:ext cx="730062" cy="128382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6119" y="6361154"/>
            <a:ext cx="1727425" cy="360000"/>
          </a:xfrm>
          <a:prstGeom prst="rect">
            <a:avLst/>
          </a:prstGeom>
        </p:spPr>
        <p:txBody>
          <a:bodyPr tIns="0" bIns="0" anchor="ctr" anchorCtr="0"/>
          <a:lstStyle>
            <a:lvl1pPr marL="0" algn="l" defTabSz="914400" rtl="0" eaLnBrk="1" latinLnBrk="0" hangingPunct="1">
              <a:defRPr lang="fr-FR" sz="1400" kern="12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r>
              <a:rPr lang="fr-FR"/>
              <a:t>01/09/2017</a:t>
            </a: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2223108" y="6361114"/>
            <a:ext cx="8641125" cy="36000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lang="fr-FR" sz="14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fr-FR"/>
              <a:t>MID3 team meeting - PK/PD modelling of S 55746 in NUDE rats</a:t>
            </a:r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14"/>
          </p:nvPr>
        </p:nvSpPr>
        <p:spPr>
          <a:xfrm>
            <a:off x="327066" y="1428750"/>
            <a:ext cx="11521500" cy="486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800" b="1">
                <a:solidFill>
                  <a:srgbClr val="52B5C0"/>
                </a:solidFill>
                <a:latin typeface="Helvetica" pitchFamily="34" charset="0"/>
                <a:cs typeface="Helvetica" pitchFamily="34" charset="0"/>
              </a:defRPr>
            </a:lvl1pPr>
            <a:lvl2pPr marL="720000" indent="-270000">
              <a:spcBef>
                <a:spcPts val="0"/>
              </a:spcBef>
              <a:buFont typeface="Arial" pitchFamily="34" charset="0"/>
              <a:buChar char="•"/>
              <a:defRPr sz="2400">
                <a:solidFill>
                  <a:srgbClr val="2D388A"/>
                </a:solidFill>
                <a:latin typeface="Helvetica" pitchFamily="34" charset="0"/>
                <a:cs typeface="Helvetica" pitchFamily="34" charset="0"/>
              </a:defRPr>
            </a:lvl2pPr>
            <a:lvl3pPr marL="1080000" indent="-270000">
              <a:spcBef>
                <a:spcPts val="0"/>
              </a:spcBef>
              <a:buFont typeface="Calibri" pitchFamily="34" charset="0"/>
              <a:buChar char="‒"/>
              <a:defRPr sz="20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3pPr>
            <a:lvl4pPr marL="1440000" indent="-270000">
              <a:spcBef>
                <a:spcPts val="0"/>
              </a:spcBef>
              <a:buFont typeface="Arial" pitchFamily="34" charset="0"/>
              <a:buChar char="•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4pPr>
            <a:lvl5pPr marL="1800000" indent="-270000">
              <a:spcBef>
                <a:spcPts val="0"/>
              </a:spcBef>
              <a:buFont typeface="Calibri" pitchFamily="34" charset="0"/>
              <a:buChar char="‒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045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C7A77-CE52-4F75-951C-A7C58FE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615BB5-AEBD-4503-AC12-19500038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267BF-6DA1-4A5E-9627-2C21AE2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8BDB0-D669-4290-9176-DE4DE9E8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12FBA-094F-43A1-AC68-29F22E2A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C013-8702-4972-B086-7E679CEB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DBA33-85BC-48E0-9ECF-589BAC4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71C649-3990-4D6A-97BD-D28A528C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9E3B3-0A8B-42F9-830A-314B5D4E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ED6E6-897C-445D-92C8-0138205E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094AF-5BF6-493C-9AEA-BC9B7AA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409B3-3875-43F5-ACBB-4AF888D1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92D36E-1D43-47BC-A0F9-007CBBF7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FE69A-1B24-458B-A2C5-0CD0A7ED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B1FA97-BEC6-459E-B69B-0DD19E9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96D15-E140-4A09-87A5-786FE4E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C7C6F-868C-46A4-9E1E-CE027779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4AF2D0-52FC-4767-A6EB-BAFA57D2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123E4-1DA5-463C-B80F-81C8E8A4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4B61C1-DB5B-4BD1-B13A-7AF6E99E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F8B738-10FF-4C4A-A3AB-FDEA33AD7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AE8096-32C1-4B3B-8308-3AD2B68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0230E7-C51F-480D-ABDB-8CAA7084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F3B107-5DBB-4FE8-8B2A-2CB42111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F8DDF-151C-456A-A012-C1D8FDD0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0629B1-FE4E-4FE0-8EA7-24A15B1E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87383-54A0-4FAE-8B15-12103E19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69BE1-858A-4C4C-AD1F-9353B66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75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CACA95-812C-4203-B654-93530611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8789B-6A82-45E1-B383-58EAB765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7458E3-FCE6-492E-9929-E82593A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7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DC0D-B604-4181-B2E0-51512080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DBA42-8889-4359-8140-220BDB20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39FDA-541C-471A-B4C5-81EFBDBA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E8C8-9DA9-4434-BB8B-75CCA12E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811567-3268-40A4-93C5-42CDD49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816DB4-37CD-431F-A03B-531D4B9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F256-6E15-46DD-A5E4-2AA9D79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EAF062-911B-425F-8326-B645F2588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D7A44-8EBE-4709-8765-DD3DC6FF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0757CF-7EC9-4AE3-909D-60248AA0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1DD929-49B2-4D55-9F79-C69DFC92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D6D695-AAB3-45C6-90DF-96BC66A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6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56509-C8F4-4401-9D43-835738F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863B4-FA10-490A-9073-D4397A26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277F1-803A-4574-A6F7-C60A3B024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78749-2EB5-4F12-B461-F0B371DE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A6335-42B7-4AD5-8BF3-5E55C4AF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1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.png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55" y="2027661"/>
            <a:ext cx="11650090" cy="1143000"/>
          </a:xfrm>
        </p:spPr>
        <p:txBody>
          <a:bodyPr/>
          <a:lstStyle/>
          <a:p>
            <a:r>
              <a:rPr lang="en-US" sz="4400" dirty="0"/>
              <a:t>Algorithm to quickly reject unphysiological virtual patient by exploiting parameter time-constant impact on observations.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73090" y="3908674"/>
            <a:ext cx="8957995" cy="21421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Thibaud Derippe – Sylvain Fouliard – Donald E. Mager</a:t>
            </a:r>
          </a:p>
          <a:p>
            <a:r>
              <a:rPr lang="fr-FR" sz="2400" dirty="0"/>
              <a:t>                            </a:t>
            </a:r>
          </a:p>
          <a:p>
            <a:r>
              <a:rPr lang="en-US" sz="2400" dirty="0" err="1"/>
              <a:t>CentEx</a:t>
            </a:r>
            <a:r>
              <a:rPr lang="en-US" sz="2400" dirty="0"/>
              <a:t> Drug Safety &amp; Pharmacokinetics</a:t>
            </a:r>
          </a:p>
          <a:p>
            <a:r>
              <a:rPr lang="en-US" sz="2400" dirty="0"/>
              <a:t>Early Phase PK/PD Modeling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2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AF2BD5-10E6-4C0E-AE66-72D2A6E7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4" y="2127738"/>
            <a:ext cx="4311767" cy="473026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395F34-1B7F-40A7-891E-4986D5B11AD1}"/>
              </a:ext>
            </a:extLst>
          </p:cNvPr>
          <p:cNvCxnSpPr/>
          <p:nvPr/>
        </p:nvCxnSpPr>
        <p:spPr>
          <a:xfrm>
            <a:off x="5046785" y="3657600"/>
            <a:ext cx="222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5201F29-3681-4C66-8AA7-D57D5C132830}"/>
              </a:ext>
            </a:extLst>
          </p:cNvPr>
          <p:cNvSpPr txBox="1"/>
          <p:nvPr/>
        </p:nvSpPr>
        <p:spPr>
          <a:xfrm>
            <a:off x="5389685" y="2751992"/>
            <a:ext cx="199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8 !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EEB1CF9-BAA0-43B0-8D48-F3BDEB2D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74" y="108438"/>
            <a:ext cx="3781425" cy="201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3C9FD88-5D77-4806-81FC-B0ED218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5" y="2127738"/>
            <a:ext cx="4311767" cy="47302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054082-017F-4215-A50E-9C2052AA24FB}"/>
              </a:ext>
            </a:extLst>
          </p:cNvPr>
          <p:cNvSpPr txBox="1"/>
          <p:nvPr/>
        </p:nvSpPr>
        <p:spPr>
          <a:xfrm>
            <a:off x="4546454" y="564090"/>
            <a:ext cx="3225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Aera</a:t>
            </a:r>
            <a:r>
              <a:rPr lang="fr-FR" dirty="0"/>
              <a:t> I </a:t>
            </a:r>
            <a:r>
              <a:rPr lang="fr-FR" dirty="0" err="1"/>
              <a:t>am</a:t>
            </a:r>
            <a:r>
              <a:rPr lang="fr-FR" dirty="0"/>
              <a:t> sure </a:t>
            </a:r>
            <a:r>
              <a:rPr lang="fr-FR" dirty="0" err="1"/>
              <a:t>VP’s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0B23D2-FAE1-43A8-B5E7-1449DA4E18C5}"/>
              </a:ext>
            </a:extLst>
          </p:cNvPr>
          <p:cNvSpPr txBox="1"/>
          <p:nvPr/>
        </p:nvSpPr>
        <p:spPr>
          <a:xfrm>
            <a:off x="4897316" y="5037992"/>
            <a:ext cx="22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, can </a:t>
            </a:r>
            <a:r>
              <a:rPr lang="fr-FR" dirty="0" err="1"/>
              <a:t>we</a:t>
            </a:r>
            <a:r>
              <a:rPr lang="fr-FR" dirty="0"/>
              <a:t> capture </a:t>
            </a:r>
          </a:p>
          <a:p>
            <a:r>
              <a:rPr lang="fr-FR" dirty="0"/>
              <a:t>The green area?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7D073E9-99C0-4623-A5AF-4D05B5BD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6" y="4268318"/>
            <a:ext cx="2729482" cy="21512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C4C75C-488B-4660-A054-2B488A60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" y="1262524"/>
            <a:ext cx="4193855" cy="450323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DA524E0-C32C-4F48-8E8A-FEE92D2F8BF3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3: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rejections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6B746-8F42-4E8C-94DE-0A019B3137D7}"/>
              </a:ext>
            </a:extLst>
          </p:cNvPr>
          <p:cNvSpPr txBox="1"/>
          <p:nvPr/>
        </p:nvSpPr>
        <p:spPr>
          <a:xfrm>
            <a:off x="1232918" y="600253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 </a:t>
            </a:r>
            <a:r>
              <a:rPr lang="fr-FR" dirty="0" err="1"/>
              <a:t>with</a:t>
            </a:r>
            <a:r>
              <a:rPr lang="fr-FR" dirty="0"/>
              <a:t> 72 </a:t>
            </a:r>
            <a:r>
              <a:rPr lang="fr-FR" dirty="0" err="1"/>
              <a:t>filters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45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08FF4C-F1D3-415A-B49F-8A62BC8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4" y="1584324"/>
            <a:ext cx="3126693" cy="27912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CF204A-A584-4A58-B7DE-50704BD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1584324"/>
            <a:ext cx="3421984" cy="2954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922FF2C-9223-4676-9A50-D7B1D4FBBCEA}"/>
              </a:ext>
            </a:extLst>
          </p:cNvPr>
          <p:cNvSpPr txBox="1"/>
          <p:nvPr/>
        </p:nvSpPr>
        <p:spPr>
          <a:xfrm>
            <a:off x="1586523" y="437661"/>
            <a:ext cx="789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Nouveauté faire 1000/2000 qsp simultanément avant d’appliquer la méthodologie</a:t>
            </a:r>
          </a:p>
          <a:p>
            <a:r>
              <a:rPr lang="fr-FR" dirty="0"/>
              <a:t>Réduction de filtre avant de les </a:t>
            </a:r>
            <a:r>
              <a:rPr lang="fr-FR" dirty="0" err="1"/>
              <a:t>appliquers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65FA7-D487-4E86-915F-A205423A1B62}"/>
              </a:ext>
            </a:extLst>
          </p:cNvPr>
          <p:cNvSpPr txBox="1"/>
          <p:nvPr/>
        </p:nvSpPr>
        <p:spPr>
          <a:xfrm>
            <a:off x="1375508" y="5273676"/>
            <a:ext cx="555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model has </a:t>
            </a:r>
            <a:r>
              <a:rPr lang="fr-FR" dirty="0" err="1"/>
              <a:t>different</a:t>
            </a:r>
            <a:r>
              <a:rPr lang="fr-FR" dirty="0"/>
              <a:t> optimisation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simul</a:t>
            </a:r>
            <a:r>
              <a:rPr lang="fr-FR" dirty="0"/>
              <a:t> ? </a:t>
            </a:r>
          </a:p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to test </a:t>
            </a:r>
            <a:r>
              <a:rPr lang="fr-FR" dirty="0" err="1"/>
              <a:t>prior</a:t>
            </a:r>
            <a:r>
              <a:rPr lang="fr-FR" dirty="0"/>
              <a:t> of the QSP VP </a:t>
            </a:r>
            <a:r>
              <a:rPr lang="fr-FR" dirty="0" err="1"/>
              <a:t>creations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767B7E-C619-452B-8912-EFB95AD20A1E}"/>
              </a:ext>
            </a:extLst>
          </p:cNvPr>
          <p:cNvSpPr txBox="1"/>
          <p:nvPr/>
        </p:nvSpPr>
        <p:spPr>
          <a:xfrm>
            <a:off x="8929816" y="1600799"/>
            <a:ext cx="20932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Nouvelle algorithme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3F9CB5-1D15-45F1-A636-E546074D3A24}"/>
              </a:ext>
            </a:extLst>
          </p:cNvPr>
          <p:cNvSpPr txBox="1"/>
          <p:nvPr/>
        </p:nvSpPr>
        <p:spPr>
          <a:xfrm>
            <a:off x="8229601" y="2677297"/>
            <a:ext cx="3729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2000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neg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Apply new </a:t>
            </a:r>
            <a:r>
              <a:rPr lang="fr-FR" dirty="0" err="1"/>
              <a:t>filters</a:t>
            </a:r>
            <a:r>
              <a:rPr lang="fr-FR" dirty="0"/>
              <a:t> on the pool of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new 2000 VP…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73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F25550B-9B88-4E4D-B692-06FF14611887}"/>
              </a:ext>
            </a:extLst>
          </p:cNvPr>
          <p:cNvSpPr txBox="1"/>
          <p:nvPr/>
        </p:nvSpPr>
        <p:spPr>
          <a:xfrm>
            <a:off x="3392553" y="5956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at 0,5sec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18B65E-C368-4DBD-A702-D37F9B2E63B5}"/>
              </a:ext>
            </a:extLst>
          </p:cNvPr>
          <p:cNvSpPr txBox="1"/>
          <p:nvPr/>
        </p:nvSpPr>
        <p:spPr>
          <a:xfrm>
            <a:off x="8651630" y="132862"/>
            <a:ext cx="311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 sec for 232,470 </a:t>
            </a:r>
            <a:r>
              <a:rPr lang="fr-FR" dirty="0" err="1"/>
              <a:t>rows</a:t>
            </a:r>
            <a:r>
              <a:rPr lang="fr-FR" dirty="0"/>
              <a:t> in 5 </a:t>
            </a:r>
            <a:r>
              <a:rPr lang="fr-FR" dirty="0" err="1"/>
              <a:t>dim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EQUAL BUT…</a:t>
            </a:r>
          </a:p>
          <a:p>
            <a:endParaRPr lang="fr-FR" dirty="0"/>
          </a:p>
          <a:p>
            <a:r>
              <a:rPr lang="fr-FR" dirty="0"/>
              <a:t>Vs 0.35 * 232 / 2 = 40,6 sec</a:t>
            </a:r>
          </a:p>
          <a:p>
            <a:r>
              <a:rPr lang="fr-FR" dirty="0"/>
              <a:t>(+ </a:t>
            </a:r>
            <a:r>
              <a:rPr lang="fr-FR" dirty="0" err="1"/>
              <a:t>filtering</a:t>
            </a:r>
            <a:r>
              <a:rPr lang="fr-FR" dirty="0"/>
              <a:t> and </a:t>
            </a:r>
            <a:r>
              <a:rPr lang="fr-FR" dirty="0" err="1"/>
              <a:t>ordering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10sec)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C13E9F-36F1-40F9-8C0B-856DF0C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" y="1189543"/>
            <a:ext cx="7751030" cy="214929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80FC836-A709-4AB1-9EE4-2C8A1790D35C}"/>
              </a:ext>
            </a:extLst>
          </p:cNvPr>
          <p:cNvCxnSpPr>
            <a:cxnSpLocks/>
          </p:cNvCxnSpPr>
          <p:nvPr/>
        </p:nvCxnSpPr>
        <p:spPr>
          <a:xfrm>
            <a:off x="836246" y="757198"/>
            <a:ext cx="62523" cy="529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10CDBB7-694A-4633-852F-D19637221683}"/>
              </a:ext>
            </a:extLst>
          </p:cNvPr>
          <p:cNvSpPr txBox="1"/>
          <p:nvPr/>
        </p:nvSpPr>
        <p:spPr>
          <a:xfrm>
            <a:off x="665745" y="507268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2000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D67FC8D-0DD4-4568-86F2-E3EB8CA8261E}"/>
              </a:ext>
            </a:extLst>
          </p:cNvPr>
          <p:cNvCxnSpPr>
            <a:cxnSpLocks/>
          </p:cNvCxnSpPr>
          <p:nvPr/>
        </p:nvCxnSpPr>
        <p:spPr>
          <a:xfrm>
            <a:off x="3876431" y="757198"/>
            <a:ext cx="62523" cy="66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2C3E016F-43F2-4FA3-A7FE-52DD0315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2" y="4587632"/>
            <a:ext cx="7671113" cy="2035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E38EB8-FE65-41C8-BEC4-22E918915DFE}"/>
              </a:ext>
            </a:extLst>
          </p:cNvPr>
          <p:cNvSpPr/>
          <p:nvPr/>
        </p:nvSpPr>
        <p:spPr>
          <a:xfrm>
            <a:off x="6979138" y="4868985"/>
            <a:ext cx="1116867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8AD0C-CA37-4A9A-8AA9-8B064A63E581}"/>
              </a:ext>
            </a:extLst>
          </p:cNvPr>
          <p:cNvSpPr/>
          <p:nvPr/>
        </p:nvSpPr>
        <p:spPr>
          <a:xfrm>
            <a:off x="1512276" y="4665785"/>
            <a:ext cx="1116867" cy="38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4A93F5-30A7-4AB6-8201-389E54E4D333}"/>
              </a:ext>
            </a:extLst>
          </p:cNvPr>
          <p:cNvSpPr txBox="1"/>
          <p:nvPr/>
        </p:nvSpPr>
        <p:spPr>
          <a:xfrm>
            <a:off x="8784492" y="4384431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sec vs 31 …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puis</a:t>
            </a:r>
            <a:r>
              <a:rPr lang="fr-FR" dirty="0"/>
              <a:t>  </a:t>
            </a:r>
          </a:p>
          <a:p>
            <a:r>
              <a:rPr lang="fr-FR" dirty="0"/>
              <a:t>46 sec vs 9 ….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r>
              <a:rPr lang="fr-FR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F29D69-FDBD-4D36-B5C5-BB01B40DE2FE}"/>
              </a:ext>
            </a:extLst>
          </p:cNvPr>
          <p:cNvSpPr txBox="1"/>
          <p:nvPr/>
        </p:nvSpPr>
        <p:spPr>
          <a:xfrm>
            <a:off x="8335515" y="5605413"/>
            <a:ext cx="38564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Donc ALTERNER LES DEUX METHODES</a:t>
            </a:r>
          </a:p>
          <a:p>
            <a:r>
              <a:rPr lang="fr-FR" dirty="0"/>
              <a:t>DESACTIVER LES FILTRES DES QUE PLUS RENTABLE (assez tôt apparemment)</a:t>
            </a:r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2CEFC4C2-A695-4198-A09D-7B5FED89BF52}"/>
              </a:ext>
            </a:extLst>
          </p:cNvPr>
          <p:cNvSpPr/>
          <p:nvPr/>
        </p:nvSpPr>
        <p:spPr>
          <a:xfrm rot="5400000">
            <a:off x="802514" y="4118922"/>
            <a:ext cx="242277" cy="5158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DE42AD9-C06B-45B7-8903-41D1835031A4}"/>
              </a:ext>
            </a:extLst>
          </p:cNvPr>
          <p:cNvSpPr txBox="1"/>
          <p:nvPr/>
        </p:nvSpPr>
        <p:spPr>
          <a:xfrm>
            <a:off x="224516" y="3633778"/>
            <a:ext cx="1760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Augmentera avec </a:t>
            </a:r>
            <a:r>
              <a:rPr lang="fr-FR" sz="1050" dirty="0" err="1"/>
              <a:t>complexite</a:t>
            </a:r>
            <a:r>
              <a:rPr lang="fr-FR" sz="1050" dirty="0"/>
              <a:t> du modèle /</a:t>
            </a:r>
          </a:p>
          <a:p>
            <a:r>
              <a:rPr lang="fr-FR" sz="1050" dirty="0"/>
              <a:t>Nombre d’ODE (x3 </a:t>
            </a:r>
            <a:r>
              <a:rPr lang="fr-FR" sz="1050" dirty="0" err="1"/>
              <a:t>lindner</a:t>
            </a:r>
            <a:r>
              <a:rPr lang="fr-FR" sz="1050" dirty="0"/>
              <a:t>?)</a:t>
            </a:r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F1CD5072-7B4C-4C1D-9D66-3D0B6604DC32}"/>
              </a:ext>
            </a:extLst>
          </p:cNvPr>
          <p:cNvSpPr/>
          <p:nvPr/>
        </p:nvSpPr>
        <p:spPr>
          <a:xfrm rot="5400000">
            <a:off x="4502380" y="2032720"/>
            <a:ext cx="121138" cy="45822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5DB295-524A-42D6-91B8-67F015F6F4C9}"/>
              </a:ext>
            </a:extLst>
          </p:cNvPr>
          <p:cNvSpPr txBox="1"/>
          <p:nvPr/>
        </p:nvSpPr>
        <p:spPr>
          <a:xfrm>
            <a:off x="3320041" y="38401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Independant</a:t>
            </a:r>
            <a:r>
              <a:rPr lang="fr-FR" sz="1050" dirty="0"/>
              <a:t> du modèle,  mais augmente avec nombre de dimension + param non prédictible </a:t>
            </a: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C906D0DC-F96A-45D1-908D-7414E538C5D3}"/>
              </a:ext>
            </a:extLst>
          </p:cNvPr>
          <p:cNvSpPr/>
          <p:nvPr/>
        </p:nvSpPr>
        <p:spPr>
          <a:xfrm>
            <a:off x="10378831" y="4384431"/>
            <a:ext cx="382954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15E1704-DD79-4E53-BD7B-B528FC89DA36}"/>
              </a:ext>
            </a:extLst>
          </p:cNvPr>
          <p:cNvSpPr txBox="1"/>
          <p:nvPr/>
        </p:nvSpPr>
        <p:spPr>
          <a:xfrm>
            <a:off x="10800862" y="4410122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 sec </a:t>
            </a:r>
          </a:p>
          <a:p>
            <a:r>
              <a:rPr lang="fr-FR" dirty="0"/>
              <a:t>Score </a:t>
            </a:r>
          </a:p>
          <a:p>
            <a:r>
              <a:rPr lang="fr-FR" dirty="0" err="1"/>
              <a:t>Theorique</a:t>
            </a:r>
            <a:r>
              <a:rPr lang="fr-FR" dirty="0"/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1F0B7F0-B367-4F26-A7F3-AAE72FF18A56}"/>
              </a:ext>
            </a:extLst>
          </p:cNvPr>
          <p:cNvSpPr txBox="1"/>
          <p:nvPr/>
        </p:nvSpPr>
        <p:spPr>
          <a:xfrm>
            <a:off x="6979138" y="3662191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Calcul/filtre matricielle pour aller plus vite?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B1D22E-5A39-4B4A-93CE-92DDB4AD8739}"/>
              </a:ext>
            </a:extLst>
          </p:cNvPr>
          <p:cNvSpPr txBox="1"/>
          <p:nvPr/>
        </p:nvSpPr>
        <p:spPr>
          <a:xfrm>
            <a:off x="3067539" y="3246288"/>
            <a:ext cx="613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time_compteur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1A33B7-1F47-4C3C-9C26-8D3AC27A6DEA}"/>
              </a:ext>
            </a:extLst>
          </p:cNvPr>
          <p:cNvSpPr txBox="1"/>
          <p:nvPr/>
        </p:nvSpPr>
        <p:spPr>
          <a:xfrm>
            <a:off x="831286" y="149539"/>
            <a:ext cx="62806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Red </a:t>
            </a:r>
            <a:r>
              <a:rPr lang="fr-FR" b="1" u="sng" dirty="0" err="1"/>
              <a:t>filter</a:t>
            </a:r>
            <a:r>
              <a:rPr lang="fr-FR" b="1" u="sng" dirty="0"/>
              <a:t> </a:t>
            </a:r>
            <a:r>
              <a:rPr lang="fr-FR" b="1" u="sng" dirty="0" err="1"/>
              <a:t>need</a:t>
            </a:r>
            <a:r>
              <a:rPr lang="fr-FR" b="1" u="sng" dirty="0"/>
              <a:t> to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disabled</a:t>
            </a:r>
            <a:r>
              <a:rPr lang="fr-FR" b="1" u="sng" dirty="0"/>
              <a:t> </a:t>
            </a:r>
            <a:r>
              <a:rPr lang="fr-FR" b="1" u="sng" dirty="0" err="1"/>
              <a:t>when</a:t>
            </a:r>
            <a:r>
              <a:rPr lang="fr-FR" b="1" u="sng" dirty="0"/>
              <a:t> </a:t>
            </a:r>
            <a:r>
              <a:rPr lang="fr-FR" b="1" u="sng" dirty="0" err="1"/>
              <a:t>it</a:t>
            </a:r>
            <a:r>
              <a:rPr lang="fr-FR" b="1" u="sng" dirty="0"/>
              <a:t> </a:t>
            </a:r>
            <a:r>
              <a:rPr lang="fr-FR" b="1" u="sng" dirty="0" err="1"/>
              <a:t>become</a:t>
            </a:r>
            <a:r>
              <a:rPr lang="fr-FR" b="1" u="sng" dirty="0"/>
              <a:t> </a:t>
            </a:r>
            <a:r>
              <a:rPr lang="fr-FR" b="1" u="sng" dirty="0" err="1"/>
              <a:t>cunterproductive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1605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Single vs multiple time points</a:t>
            </a:r>
          </a:p>
        </p:txBody>
      </p:sp>
    </p:spTree>
    <p:extLst>
      <p:ext uri="{BB962C8B-B14F-4D97-AF65-F5344CB8AC3E}">
        <p14:creationId xmlns:p14="http://schemas.microsoft.com/office/powerpoint/2010/main" val="372411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2" y="927372"/>
            <a:ext cx="5805576" cy="263483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2AEA0B-E640-4417-9A82-15D5E007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4" y="3809912"/>
            <a:ext cx="5975733" cy="27956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D62F013-FC82-4E65-BC5D-5F16A197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677" y="3783066"/>
            <a:ext cx="3986953" cy="304573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7EF68AA-11F3-4464-BE6D-0507E3C8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9" y="737334"/>
            <a:ext cx="3900897" cy="30457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AF72AD9-5688-4E84-9D04-103BBC0F1E3F}"/>
              </a:ext>
            </a:extLst>
          </p:cNvPr>
          <p:cNvSpPr txBox="1"/>
          <p:nvPr/>
        </p:nvSpPr>
        <p:spPr>
          <a:xfrm>
            <a:off x="693591" y="203357"/>
            <a:ext cx="108048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single time points, VP are </a:t>
            </a:r>
            <a:r>
              <a:rPr lang="fr-FR" sz="2000" dirty="0" err="1"/>
              <a:t>either</a:t>
            </a:r>
            <a:r>
              <a:rPr lang="fr-FR" sz="2000" dirty="0"/>
              <a:t> in </a:t>
            </a:r>
            <a:r>
              <a:rPr lang="fr-FR" sz="2000" dirty="0" err="1"/>
              <a:t>target</a:t>
            </a:r>
            <a:r>
              <a:rPr lang="fr-FR" sz="2000" dirty="0"/>
              <a:t>, </a:t>
            </a:r>
            <a:r>
              <a:rPr lang="fr-FR" sz="2000" dirty="0" err="1"/>
              <a:t>strictly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stritcly</a:t>
            </a:r>
            <a:r>
              <a:rPr lang="fr-FR" sz="2000" dirty="0"/>
              <a:t> </a:t>
            </a:r>
            <a:r>
              <a:rPr lang="fr-FR" sz="2000" dirty="0" err="1"/>
              <a:t>below</a:t>
            </a:r>
            <a:r>
              <a:rPr lang="fr-FR" sz="2000" dirty="0"/>
              <a:t>: no </a:t>
            </a:r>
            <a:r>
              <a:rPr lang="fr-FR" sz="2000" dirty="0" err="1"/>
              <a:t>filters</a:t>
            </a:r>
            <a:r>
              <a:rPr lang="fr-FR" sz="2000" dirty="0"/>
              <a:t> superposition</a:t>
            </a:r>
          </a:p>
        </p:txBody>
      </p:sp>
    </p:spTree>
    <p:extLst>
      <p:ext uri="{BB962C8B-B14F-4D97-AF65-F5344CB8AC3E}">
        <p14:creationId xmlns:p14="http://schemas.microsoft.com/office/powerpoint/2010/main" val="406852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16BE8732-DAB3-4CA4-BF6F-8F08A10D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6" y="863574"/>
            <a:ext cx="3040514" cy="21880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42F7392-364C-48AF-8C42-69E0AED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42" y="1070701"/>
            <a:ext cx="3945033" cy="267827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" y="974413"/>
            <a:ext cx="4151619" cy="188419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DEFE8A0-64BB-4864-A141-84497273971A}"/>
              </a:ext>
            </a:extLst>
          </p:cNvPr>
          <p:cNvSpPr txBox="1"/>
          <p:nvPr/>
        </p:nvSpPr>
        <p:spPr>
          <a:xfrm>
            <a:off x="795538" y="108914"/>
            <a:ext cx="97152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multiple time points, addition of </a:t>
            </a: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VP leads to rejection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crossing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EA94095-5749-47BA-BA28-4C99D32899E8}"/>
              </a:ext>
            </a:extLst>
          </p:cNvPr>
          <p:cNvCxnSpPr>
            <a:cxnSpLocks/>
          </p:cNvCxnSpPr>
          <p:nvPr/>
        </p:nvCxnSpPr>
        <p:spPr>
          <a:xfrm flipH="1">
            <a:off x="11138506" y="1005915"/>
            <a:ext cx="493257" cy="36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A673DE6-CC70-41ED-A6BA-6E288DA23522}"/>
              </a:ext>
            </a:extLst>
          </p:cNvPr>
          <p:cNvSpPr txBox="1"/>
          <p:nvPr/>
        </p:nvSpPr>
        <p:spPr>
          <a:xfrm>
            <a:off x="10841602" y="506636"/>
            <a:ext cx="118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Prouvable que rejet à l’infini? 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D77D1E93-1B45-43D7-8DA2-042A8965587F}"/>
              </a:ext>
            </a:extLst>
          </p:cNvPr>
          <p:cNvSpPr/>
          <p:nvPr/>
        </p:nvSpPr>
        <p:spPr>
          <a:xfrm>
            <a:off x="7199790" y="863574"/>
            <a:ext cx="1184582" cy="4768038"/>
          </a:xfrm>
          <a:prstGeom prst="rightBrace">
            <a:avLst>
              <a:gd name="adj1" fmla="val 8333"/>
              <a:gd name="adj2" fmla="val 384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AE0F-BB0B-444E-A1D9-E0E9A14BCA74}"/>
              </a:ext>
            </a:extLst>
          </p:cNvPr>
          <p:cNvSpPr txBox="1"/>
          <p:nvPr/>
        </p:nvSpPr>
        <p:spPr>
          <a:xfrm>
            <a:off x="4166751" y="3114465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55ABB1-F2DD-4112-9C9E-BD68FFE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4" y="3090920"/>
            <a:ext cx="3883696" cy="181694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2662738-58F2-4977-8203-58696AA28FF1}"/>
              </a:ext>
            </a:extLst>
          </p:cNvPr>
          <p:cNvCxnSpPr/>
          <p:nvPr/>
        </p:nvCxnSpPr>
        <p:spPr>
          <a:xfrm flipV="1">
            <a:off x="4683842" y="5212582"/>
            <a:ext cx="621255" cy="1195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5CAA7E86-7B09-48E5-8BBD-56EBDD83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07" y="4716319"/>
            <a:ext cx="2864287" cy="2188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BBBCD7-B1D5-4070-B528-574EF6F9E190}"/>
              </a:ext>
            </a:extLst>
          </p:cNvPr>
          <p:cNvSpPr/>
          <p:nvPr/>
        </p:nvSpPr>
        <p:spPr>
          <a:xfrm>
            <a:off x="3154930" y="6248782"/>
            <a:ext cx="1528912" cy="282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A0D200-29DC-4E8C-AA7C-E47F0D15A3D5}"/>
              </a:ext>
            </a:extLst>
          </p:cNvPr>
          <p:cNvCxnSpPr>
            <a:cxnSpLocks/>
          </p:cNvCxnSpPr>
          <p:nvPr/>
        </p:nvCxnSpPr>
        <p:spPr>
          <a:xfrm flipV="1">
            <a:off x="4742560" y="5557345"/>
            <a:ext cx="428530" cy="97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56F8159-B536-45BE-B68F-10DE216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983" y="4224401"/>
            <a:ext cx="3327233" cy="239443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30F2C13-D4E3-4C6B-B857-50B241E17238}"/>
              </a:ext>
            </a:extLst>
          </p:cNvPr>
          <p:cNvSpPr txBox="1"/>
          <p:nvPr/>
        </p:nvSpPr>
        <p:spPr>
          <a:xfrm>
            <a:off x="8490195" y="3855069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Filter</a:t>
            </a:r>
            <a:r>
              <a:rPr lang="fr-FR" b="1" u="sng" dirty="0"/>
              <a:t> superposition VP profiles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57F5B6-E235-41A3-862B-6AA96B3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8" y="3117914"/>
            <a:ext cx="2985027" cy="223447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C0AA363-E610-4866-A8D3-36190866C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92" y="5047376"/>
            <a:ext cx="2273618" cy="1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053C89-8298-4742-80A4-A964136E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" y="1492482"/>
            <a:ext cx="3274146" cy="2153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15394F-E4C4-4E89-AACF-E3FC7D6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3" y="3848428"/>
            <a:ext cx="3560133" cy="23413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A6DA4E-DD59-4932-96E9-44A299C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46" y="1364648"/>
            <a:ext cx="3238095" cy="2190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FDBC1C-DA2C-4CC4-A7E8-C158914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904" y="3723864"/>
            <a:ext cx="3590476" cy="2590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509B36-7A85-4295-ADD8-02EE1374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08" y="1336076"/>
            <a:ext cx="3771429" cy="22190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6553B7-3E3E-422C-A594-D4DD87B2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12" y="3723864"/>
            <a:ext cx="3611339" cy="22996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2F5BB7-1C04-467D-B5D1-FBDB3ECDEB7F}"/>
              </a:ext>
            </a:extLst>
          </p:cNvPr>
          <p:cNvSpPr txBox="1"/>
          <p:nvPr/>
        </p:nvSpPr>
        <p:spPr>
          <a:xfrm>
            <a:off x="1579065" y="920471"/>
            <a:ext cx="4235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9B7AB0-80DA-47F4-84A3-BCB4CD077D6A}"/>
              </a:ext>
            </a:extLst>
          </p:cNvPr>
          <p:cNvSpPr txBox="1"/>
          <p:nvPr/>
        </p:nvSpPr>
        <p:spPr>
          <a:xfrm>
            <a:off x="5287465" y="886678"/>
            <a:ext cx="445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1F3786-CFA0-4571-8044-D9BCE487521A}"/>
              </a:ext>
            </a:extLst>
          </p:cNvPr>
          <p:cNvSpPr txBox="1"/>
          <p:nvPr/>
        </p:nvSpPr>
        <p:spPr>
          <a:xfrm>
            <a:off x="9491544" y="898101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PKPD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C5FE630-046B-4569-9520-9AF1A91FD3DD}"/>
              </a:ext>
            </a:extLst>
          </p:cNvPr>
          <p:cNvSpPr txBox="1"/>
          <p:nvPr/>
        </p:nvSpPr>
        <p:spPr>
          <a:xfrm>
            <a:off x="8497777" y="5889695"/>
            <a:ext cx="3268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reduce</a:t>
            </a:r>
            <a:r>
              <a:rPr lang="fr-FR" sz="1100" dirty="0"/>
              <a:t>… but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r>
              <a:rPr lang="fr-FR" sz="1100" dirty="0"/>
              <a:t> </a:t>
            </a:r>
            <a:r>
              <a:rPr lang="fr-FR" sz="1100" dirty="0" err="1"/>
              <a:t>computationally</a:t>
            </a:r>
            <a:r>
              <a:rPr lang="fr-FR" sz="1100" dirty="0"/>
              <a:t> </a:t>
            </a:r>
            <a:r>
              <a:rPr lang="fr-FR" sz="1100" dirty="0" err="1"/>
              <a:t>worth</a:t>
            </a:r>
            <a:r>
              <a:rPr lang="fr-FR" sz="1100" dirty="0"/>
              <a:t>?</a:t>
            </a:r>
          </a:p>
          <a:p>
            <a:r>
              <a:rPr lang="fr-FR" sz="1100" dirty="0" err="1"/>
              <a:t>Here</a:t>
            </a:r>
            <a:r>
              <a:rPr lang="fr-FR" sz="1100" dirty="0"/>
              <a:t> not </a:t>
            </a:r>
            <a:r>
              <a:rPr lang="fr-FR" sz="1100" dirty="0" err="1"/>
              <a:t>reduce</a:t>
            </a:r>
            <a:r>
              <a:rPr lang="fr-FR" sz="1100" dirty="0"/>
              <a:t> </a:t>
            </a:r>
            <a:r>
              <a:rPr lang="fr-FR" sz="1100" dirty="0" err="1"/>
              <a:t>because</a:t>
            </a:r>
            <a:r>
              <a:rPr lang="fr-FR" sz="1100" dirty="0"/>
              <a:t> </a:t>
            </a:r>
            <a:r>
              <a:rPr lang="fr-FR" sz="1100" dirty="0" err="1"/>
              <a:t>above</a:t>
            </a:r>
            <a:r>
              <a:rPr lang="fr-FR" sz="1100" dirty="0"/>
              <a:t> and </a:t>
            </a:r>
            <a:r>
              <a:rPr lang="fr-FR" sz="1100" dirty="0" err="1"/>
              <a:t>below</a:t>
            </a:r>
            <a:r>
              <a:rPr lang="fr-FR" sz="1100" dirty="0"/>
              <a:t> </a:t>
            </a:r>
            <a:r>
              <a:rPr lang="fr-FR" sz="1100" dirty="0" err="1"/>
              <a:t>altogether</a:t>
            </a:r>
            <a:endParaRPr lang="fr-FR" sz="1100" dirty="0"/>
          </a:p>
          <a:p>
            <a:r>
              <a:rPr lang="fr-FR" sz="1100" dirty="0"/>
              <a:t>Need a mix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when</a:t>
            </a:r>
            <a:r>
              <a:rPr lang="fr-FR" sz="1100" dirty="0"/>
              <a:t> </a:t>
            </a:r>
            <a:r>
              <a:rPr lang="fr-FR" sz="1100" dirty="0" err="1"/>
              <a:t>several</a:t>
            </a:r>
            <a:r>
              <a:rPr lang="fr-FR" sz="1100" dirty="0"/>
              <a:t> YTYPE… 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51F53C-F0B9-4DCC-B485-1E9F83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92" y="81025"/>
            <a:ext cx="4756602" cy="4017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sz="3600" dirty="0"/>
              <a:t>Single vs multiple YTYPE</a:t>
            </a:r>
          </a:p>
        </p:txBody>
      </p:sp>
    </p:spTree>
    <p:extLst>
      <p:ext uri="{BB962C8B-B14F-4D97-AF65-F5344CB8AC3E}">
        <p14:creationId xmlns:p14="http://schemas.microsoft.com/office/powerpoint/2010/main" val="25055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7CADE-0348-4544-BBE0-91DB75B9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3" y="3307361"/>
            <a:ext cx="7437939" cy="686596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filter</a:t>
            </a:r>
            <a:r>
              <a:rPr lang="fr-FR" dirty="0"/>
              <a:t> (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disabled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B3B3-9743-4244-AEAF-3350D979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 </a:t>
            </a:r>
            <a:r>
              <a:rPr lang="fr-FR" dirty="0" err="1"/>
              <a:t>reduction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9068A-7316-4C68-9BC3-A3152FE0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924"/>
            <a:ext cx="5584179" cy="29603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81BF67-3734-48A9-9F36-D0FBD513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7" y="2130046"/>
            <a:ext cx="6876190" cy="43809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3E2E9-AA59-44FE-9F88-38C1A8B8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1" y="3786745"/>
            <a:ext cx="3188970" cy="25153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F9A182-C26D-4743-90DB-43EC85BBA3B2}"/>
              </a:ext>
            </a:extLst>
          </p:cNvPr>
          <p:cNvSpPr txBox="1"/>
          <p:nvPr/>
        </p:nvSpPr>
        <p:spPr>
          <a:xfrm>
            <a:off x="7075275" y="799387"/>
            <a:ext cx="3642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b="1" dirty="0"/>
              <a:t>In practice not efficient</a:t>
            </a:r>
          </a:p>
        </p:txBody>
      </p:sp>
    </p:spTree>
    <p:extLst>
      <p:ext uri="{BB962C8B-B14F-4D97-AF65-F5344CB8AC3E}">
        <p14:creationId xmlns:p14="http://schemas.microsoft.com/office/powerpoint/2010/main" val="2022662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impacts the </a:t>
            </a:r>
            <a:r>
              <a:rPr lang="fr-FR" dirty="0" err="1"/>
              <a:t>peformances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0281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CB8F04-67CE-4A4B-BE05-5A49AF7E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8" y="3714807"/>
            <a:ext cx="4190138" cy="2399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2ECC05-BD0C-472A-9BF9-9E7B827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4" y="851638"/>
            <a:ext cx="3076739" cy="2235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5E8D9-1A09-4E47-AC62-44E4D8A6E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3" y="4380606"/>
            <a:ext cx="1273923" cy="17993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127CE4-7C5F-4215-B4FC-5C2A9D93D554}"/>
              </a:ext>
            </a:extLst>
          </p:cNvPr>
          <p:cNvSpPr txBox="1"/>
          <p:nvPr/>
        </p:nvSpPr>
        <p:spPr>
          <a:xfrm>
            <a:off x="1690801" y="416167"/>
            <a:ext cx="5645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QSP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8DB94-F8FF-48E7-9403-74F0C6758A91}"/>
              </a:ext>
            </a:extLst>
          </p:cNvPr>
          <p:cNvSpPr txBox="1"/>
          <p:nvPr/>
        </p:nvSpPr>
        <p:spPr>
          <a:xfrm>
            <a:off x="5213734" y="785499"/>
            <a:ext cx="2279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Celltheques</a:t>
            </a:r>
            <a:r>
              <a:rPr lang="fr-FR" dirty="0"/>
              <a:t> formation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F6477-BDDC-41F1-8A6A-7E309D14F711}"/>
              </a:ext>
            </a:extLst>
          </p:cNvPr>
          <p:cNvSpPr txBox="1"/>
          <p:nvPr/>
        </p:nvSpPr>
        <p:spPr>
          <a:xfrm>
            <a:off x="9244587" y="4033302"/>
            <a:ext cx="25724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vivo data extrapolation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78207-E6CC-469E-B1B5-28AEAE8CBF71}"/>
              </a:ext>
            </a:extLst>
          </p:cNvPr>
          <p:cNvSpPr txBox="1"/>
          <p:nvPr/>
        </p:nvSpPr>
        <p:spPr>
          <a:xfrm>
            <a:off x="1421730" y="3234573"/>
            <a:ext cx="1370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vitro data 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C519A0-2044-47A5-85EC-201879FEFF05}"/>
              </a:ext>
            </a:extLst>
          </p:cNvPr>
          <p:cNvSpPr/>
          <p:nvPr/>
        </p:nvSpPr>
        <p:spPr>
          <a:xfrm>
            <a:off x="3745565" y="600833"/>
            <a:ext cx="1126670" cy="56984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10FCC-E41D-4781-BE78-5F4B64240567}"/>
              </a:ext>
            </a:extLst>
          </p:cNvPr>
          <p:cNvSpPr txBox="1"/>
          <p:nvPr/>
        </p:nvSpPr>
        <p:spPr>
          <a:xfrm>
            <a:off x="5027083" y="1371230"/>
            <a:ext cx="3184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Bcl2 * Bclxl * Mcl1 * </a:t>
            </a:r>
            <a:r>
              <a:rPr lang="fr-FR" dirty="0" err="1"/>
              <a:t>Bim</a:t>
            </a:r>
            <a:r>
              <a:rPr lang="fr-FR" dirty="0"/>
              <a:t> * Puma * </a:t>
            </a:r>
            <a:r>
              <a:rPr lang="fr-FR" dirty="0" err="1"/>
              <a:t>Noxa</a:t>
            </a:r>
            <a:r>
              <a:rPr lang="fr-FR" dirty="0"/>
              <a:t>  = 300 000 cells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cells, 76 QSP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in vitro plot)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114E698-CE76-4A3F-B0DC-CBE99ED840E0}"/>
              </a:ext>
            </a:extLst>
          </p:cNvPr>
          <p:cNvCxnSpPr>
            <a:cxnSpLocks/>
          </p:cNvCxnSpPr>
          <p:nvPr/>
        </p:nvCxnSpPr>
        <p:spPr>
          <a:xfrm>
            <a:off x="6136525" y="2916555"/>
            <a:ext cx="0" cy="6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D527D7-F798-41C3-8591-EFA643243B74}"/>
              </a:ext>
            </a:extLst>
          </p:cNvPr>
          <p:cNvSpPr txBox="1"/>
          <p:nvPr/>
        </p:nvSpPr>
        <p:spPr>
          <a:xfrm>
            <a:off x="5109654" y="3663970"/>
            <a:ext cx="2493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calibration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B3AC3-B446-4310-ACF8-94AE7DE8E4A3}"/>
              </a:ext>
            </a:extLst>
          </p:cNvPr>
          <p:cNvSpPr txBox="1"/>
          <p:nvPr/>
        </p:nvSpPr>
        <p:spPr>
          <a:xfrm>
            <a:off x="4823374" y="510957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</a:p>
          <a:p>
            <a:r>
              <a:rPr lang="fr-FR" dirty="0" err="1"/>
              <a:t>Tumor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BAF9C6-9FAB-4B86-8B73-D5A7FBEF03D6}"/>
              </a:ext>
            </a:extLst>
          </p:cNvPr>
          <p:cNvCxnSpPr>
            <a:cxnSpLocks/>
          </p:cNvCxnSpPr>
          <p:nvPr/>
        </p:nvCxnSpPr>
        <p:spPr>
          <a:xfrm flipV="1">
            <a:off x="7964849" y="2096867"/>
            <a:ext cx="692890" cy="265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CE1A469-59F4-4C50-8A94-1579A39967BC}"/>
              </a:ext>
            </a:extLst>
          </p:cNvPr>
          <p:cNvCxnSpPr>
            <a:cxnSpLocks/>
          </p:cNvCxnSpPr>
          <p:nvPr/>
        </p:nvCxnSpPr>
        <p:spPr>
          <a:xfrm>
            <a:off x="7958575" y="4882981"/>
            <a:ext cx="699164" cy="5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4D5C4CC-EA55-4B4D-87D4-0AD4B7A4A464}"/>
              </a:ext>
            </a:extLst>
          </p:cNvPr>
          <p:cNvSpPr txBox="1"/>
          <p:nvPr/>
        </p:nvSpPr>
        <p:spPr>
          <a:xfrm>
            <a:off x="9082523" y="666972"/>
            <a:ext cx="2232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D04C90-9F57-4D70-A149-CC0AB562A3A8}"/>
              </a:ext>
            </a:extLst>
          </p:cNvPr>
          <p:cNvSpPr/>
          <p:nvPr/>
        </p:nvSpPr>
        <p:spPr>
          <a:xfrm>
            <a:off x="5027082" y="652946"/>
            <a:ext cx="2576395" cy="650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9991F00-A32E-4CFB-8097-12617CF6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37"/>
          <a:stretch/>
        </p:blipFill>
        <p:spPr>
          <a:xfrm>
            <a:off x="5932975" y="4416968"/>
            <a:ext cx="1866926" cy="21102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5A3EE-332B-4933-831F-1BFC958CA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2" y="1301499"/>
            <a:ext cx="2888521" cy="202615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2894396-3EF7-489F-928C-2AE47F78E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25" y="4531816"/>
            <a:ext cx="3138350" cy="21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57FF18-85DF-43C1-9B7A-F1B61D50DF34}"/>
              </a:ext>
            </a:extLst>
          </p:cNvPr>
          <p:cNvSpPr txBox="1"/>
          <p:nvPr/>
        </p:nvSpPr>
        <p:spPr>
          <a:xfrm>
            <a:off x="9561158" y="2110920"/>
            <a:ext cx="2392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144/group = 0,0432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2DC03E5-AA65-4734-AD85-887CF2FBF9B2}"/>
              </a:ext>
            </a:extLst>
          </p:cNvPr>
          <p:cNvCxnSpPr>
            <a:cxnSpLocks/>
          </p:cNvCxnSpPr>
          <p:nvPr/>
        </p:nvCxnSpPr>
        <p:spPr>
          <a:xfrm flipV="1">
            <a:off x="7361333" y="2530699"/>
            <a:ext cx="761576" cy="61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673008-C89B-439D-AF90-CD7E1926CD0E}"/>
              </a:ext>
            </a:extLst>
          </p:cNvPr>
          <p:cNvSpPr txBox="1"/>
          <p:nvPr/>
        </p:nvSpPr>
        <p:spPr>
          <a:xfrm>
            <a:off x="5793637" y="2870345"/>
            <a:ext cx="156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12/group = 0,0036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A85B26-65DF-4D25-A20D-9ED1F1F1D7A4}"/>
              </a:ext>
            </a:extLst>
          </p:cNvPr>
          <p:cNvCxnSpPr>
            <a:cxnSpLocks/>
          </p:cNvCxnSpPr>
          <p:nvPr/>
        </p:nvCxnSpPr>
        <p:spPr>
          <a:xfrm flipH="1">
            <a:off x="8665161" y="2498107"/>
            <a:ext cx="895997" cy="33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50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18" y="2968472"/>
            <a:ext cx="7650719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/>
              <a:t>Localisation of rare </a:t>
            </a:r>
            <a:r>
              <a:rPr lang="fr-FR" dirty="0" err="1"/>
              <a:t>virtual</a:t>
            </a:r>
            <a:r>
              <a:rPr lang="fr-FR" dirty="0"/>
              <a:t> patients</a:t>
            </a:r>
          </a:p>
        </p:txBody>
      </p:sp>
    </p:spTree>
    <p:extLst>
      <p:ext uri="{BB962C8B-B14F-4D97-AF65-F5344CB8AC3E}">
        <p14:creationId xmlns:p14="http://schemas.microsoft.com/office/powerpoint/2010/main" val="351360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8B47178-3A35-4C0A-A4D1-52C4029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7" y="181097"/>
            <a:ext cx="3789973" cy="28920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C88D7B-A746-4A9A-A05C-A997731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96" y="3575075"/>
            <a:ext cx="3789973" cy="28779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746B10-F291-4560-8F87-5419C67C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05011"/>
            <a:ext cx="3496359" cy="2738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FC590C-BDB4-4A9D-A335-B2C27412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976" y="335076"/>
            <a:ext cx="3806472" cy="28779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1F23763-3A9B-403D-8218-0A82A6E2D597}"/>
              </a:ext>
            </a:extLst>
          </p:cNvPr>
          <p:cNvSpPr txBox="1"/>
          <p:nvPr/>
        </p:nvSpPr>
        <p:spPr>
          <a:xfrm>
            <a:off x="7776308" y="1627108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D1D0615-670B-4AFD-BA9E-263BD1F24ADE}"/>
              </a:ext>
            </a:extLst>
          </p:cNvPr>
          <p:cNvSpPr/>
          <p:nvPr/>
        </p:nvSpPr>
        <p:spPr>
          <a:xfrm rot="16200000">
            <a:off x="7858739" y="-619439"/>
            <a:ext cx="306473" cy="7638425"/>
          </a:xfrm>
          <a:prstGeom prst="leftBrace">
            <a:avLst>
              <a:gd name="adj1" fmla="val 8333"/>
              <a:gd name="adj2" fmla="val 498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F6544C-2E72-432A-B02F-72538CAD1E28}"/>
              </a:ext>
            </a:extLst>
          </p:cNvPr>
          <p:cNvCxnSpPr/>
          <p:nvPr/>
        </p:nvCxnSpPr>
        <p:spPr>
          <a:xfrm flipH="1">
            <a:off x="4259385" y="5080000"/>
            <a:ext cx="195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0B8DC-5BD4-471D-A7F2-B129C5CE4DD6}"/>
              </a:ext>
            </a:extLst>
          </p:cNvPr>
          <p:cNvSpPr txBox="1"/>
          <p:nvPr/>
        </p:nvSpPr>
        <p:spPr>
          <a:xfrm>
            <a:off x="4401038" y="4063544"/>
            <a:ext cx="181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square</a:t>
            </a:r>
          </a:p>
          <a:p>
            <a:r>
              <a:rPr lang="fr-FR" dirty="0" err="1"/>
              <a:t>See</a:t>
            </a:r>
            <a:r>
              <a:rPr lang="fr-FR" dirty="0"/>
              <a:t> if </a:t>
            </a:r>
            <a:r>
              <a:rPr lang="fr-FR" dirty="0" err="1"/>
              <a:t>involved</a:t>
            </a:r>
            <a:r>
              <a:rPr lang="fr-FR" dirty="0"/>
              <a:t> in </a:t>
            </a:r>
          </a:p>
          <a:p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4BC2A5-C6A9-4A4B-8005-EBA0DA0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13" y="5228194"/>
            <a:ext cx="2200578" cy="148567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EE0AC0-5B0A-4B55-AFE8-0AAD4993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2" y="3328737"/>
            <a:ext cx="3810375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E52C4-62BB-440F-827D-8F9A2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1926200"/>
            <a:ext cx="4588416" cy="34580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35FF7-0D02-40AF-8831-63701B7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" y="2250650"/>
            <a:ext cx="3822991" cy="29311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C1460C-A101-492F-A5A2-7591EB7C994D}"/>
              </a:ext>
            </a:extLst>
          </p:cNvPr>
          <p:cNvSpPr txBox="1"/>
          <p:nvPr/>
        </p:nvSpPr>
        <p:spPr>
          <a:xfrm>
            <a:off x="666948" y="1279869"/>
            <a:ext cx="33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Color</a:t>
            </a:r>
            <a:r>
              <a:rPr lang="fr-FR" dirty="0"/>
              <a:t> area </a:t>
            </a:r>
            <a:r>
              <a:rPr lang="fr-FR" dirty="0" err="1"/>
              <a:t>become</a:t>
            </a:r>
            <a:r>
              <a:rPr lang="fr-FR" dirty="0"/>
              <a:t> the new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1EC24C3-B9B0-4A64-994A-0313A2A0D0BC}"/>
              </a:ext>
            </a:extLst>
          </p:cNvPr>
          <p:cNvCxnSpPr/>
          <p:nvPr/>
        </p:nvCxnSpPr>
        <p:spPr>
          <a:xfrm>
            <a:off x="4456670" y="3428999"/>
            <a:ext cx="140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429F7A4-3CDD-41B4-AEB7-DAAF14E99F76}"/>
              </a:ext>
            </a:extLst>
          </p:cNvPr>
          <p:cNvSpPr txBox="1"/>
          <p:nvPr/>
        </p:nvSpPr>
        <p:spPr>
          <a:xfrm>
            <a:off x="6223596" y="1418368"/>
            <a:ext cx="48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second </a:t>
            </a:r>
            <a:r>
              <a:rPr lang="fr-FR" dirty="0" err="1"/>
              <a:t>turn</a:t>
            </a:r>
            <a:r>
              <a:rPr lang="fr-FR" dirty="0"/>
              <a:t>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VP!</a:t>
            </a:r>
          </a:p>
        </p:txBody>
      </p:sp>
    </p:spTree>
    <p:extLst>
      <p:ext uri="{BB962C8B-B14F-4D97-AF65-F5344CB8AC3E}">
        <p14:creationId xmlns:p14="http://schemas.microsoft.com/office/powerpoint/2010/main" val="89616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EB6E1-0CD9-4011-87B9-41185929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73" y="159573"/>
            <a:ext cx="11161453" cy="686596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construction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F5C88-043B-4E55-B6B4-C63C5564E5E3}"/>
              </a:ext>
            </a:extLst>
          </p:cNvPr>
          <p:cNvSpPr txBox="1"/>
          <p:nvPr/>
        </p:nvSpPr>
        <p:spPr>
          <a:xfrm>
            <a:off x="515273" y="1167504"/>
            <a:ext cx="33176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547C62-8E95-4715-A1B5-5A2228FF64BC}"/>
              </a:ext>
            </a:extLst>
          </p:cNvPr>
          <p:cNvCxnSpPr/>
          <p:nvPr/>
        </p:nvCxnSpPr>
        <p:spPr>
          <a:xfrm>
            <a:off x="4757760" y="2773883"/>
            <a:ext cx="130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99492F2-8901-483D-839D-F4BAB43F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2" y="4516442"/>
            <a:ext cx="2648084" cy="20303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45189B-07BD-4B06-9FAE-B6FE931D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" y="1749523"/>
            <a:ext cx="3178133" cy="1728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19CB1B-9BFA-40FE-BC3D-9E450887BF62}"/>
              </a:ext>
            </a:extLst>
          </p:cNvPr>
          <p:cNvSpPr txBox="1"/>
          <p:nvPr/>
        </p:nvSpPr>
        <p:spPr>
          <a:xfrm>
            <a:off x="7536435" y="602889"/>
            <a:ext cx="3584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Divide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aroud</a:t>
            </a:r>
            <a:r>
              <a:rPr lang="fr-FR" dirty="0"/>
              <a:t> 200K 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/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𝑛𝑐𝑢𝑡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𝑎𝑟𝑎𝑚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6</m:t>
                          </m:r>
                        </m:deg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200.000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2BF71A9-6545-4B25-BD8D-1411C155DE2C}"/>
              </a:ext>
            </a:extLst>
          </p:cNvPr>
          <p:cNvCxnSpPr>
            <a:cxnSpLocks/>
          </p:cNvCxnSpPr>
          <p:nvPr/>
        </p:nvCxnSpPr>
        <p:spPr>
          <a:xfrm>
            <a:off x="11186574" y="2773883"/>
            <a:ext cx="490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F753871-7AA8-4733-9D43-0238F52B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" y="4354453"/>
            <a:ext cx="2718033" cy="219233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5529F94-7B0C-4974-A377-6B9257F54066}"/>
              </a:ext>
            </a:extLst>
          </p:cNvPr>
          <p:cNvSpPr txBox="1"/>
          <p:nvPr/>
        </p:nvSpPr>
        <p:spPr>
          <a:xfrm>
            <a:off x="670453" y="3799126"/>
            <a:ext cx="45887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Use the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zone to look at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C7DC9CA-86CC-435B-B03D-6A7D5611D5C9}"/>
              </a:ext>
            </a:extLst>
          </p:cNvPr>
          <p:cNvCxnSpPr>
            <a:cxnSpLocks/>
          </p:cNvCxnSpPr>
          <p:nvPr/>
        </p:nvCxnSpPr>
        <p:spPr>
          <a:xfrm>
            <a:off x="5734253" y="5341644"/>
            <a:ext cx="723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4056C8F-EA9A-4966-9639-FEC7E843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096" y="4558511"/>
            <a:ext cx="1664068" cy="11234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50704E9-0574-4BDF-A7BE-77F89149F8F8}"/>
              </a:ext>
            </a:extLst>
          </p:cNvPr>
          <p:cNvSpPr txBox="1"/>
          <p:nvPr/>
        </p:nvSpPr>
        <p:spPr>
          <a:xfrm>
            <a:off x="6579082" y="4968232"/>
            <a:ext cx="5421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Can a zone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200.000VP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?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12C9F2-4076-48E8-9921-FCB431C6C29F}"/>
              </a:ext>
            </a:extLst>
          </p:cNvPr>
          <p:cNvCxnSpPr>
            <a:cxnSpLocks/>
          </p:cNvCxnSpPr>
          <p:nvPr/>
        </p:nvCxnSpPr>
        <p:spPr>
          <a:xfrm>
            <a:off x="7655900" y="5477037"/>
            <a:ext cx="0" cy="32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C4B8766-BF34-4143-BBC1-0AF63E34FDDE}"/>
              </a:ext>
            </a:extLst>
          </p:cNvPr>
          <p:cNvSpPr txBox="1"/>
          <p:nvPr/>
        </p:nvSpPr>
        <p:spPr>
          <a:xfrm>
            <a:off x="7413141" y="5885779"/>
            <a:ext cx="4855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Yes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701A79-5997-4F86-8D29-6003139B2E48}"/>
              </a:ext>
            </a:extLst>
          </p:cNvPr>
          <p:cNvCxnSpPr>
            <a:cxnSpLocks/>
          </p:cNvCxnSpPr>
          <p:nvPr/>
        </p:nvCxnSpPr>
        <p:spPr>
          <a:xfrm>
            <a:off x="8036900" y="6068702"/>
            <a:ext cx="451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45E02-F666-40FF-AC40-8D417C2A9114}"/>
              </a:ext>
            </a:extLst>
          </p:cNvPr>
          <p:cNvSpPr txBox="1"/>
          <p:nvPr/>
        </p:nvSpPr>
        <p:spPr>
          <a:xfrm>
            <a:off x="8590103" y="5851208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Explore </a:t>
            </a:r>
            <a:r>
              <a:rPr lang="fr-FR" dirty="0" err="1"/>
              <a:t>completely</a:t>
            </a:r>
            <a:r>
              <a:rPr lang="fr-FR" dirty="0"/>
              <a:t> the zone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6300F0-8D04-4A66-AC04-D9607FF7F708}"/>
              </a:ext>
            </a:extLst>
          </p:cNvPr>
          <p:cNvCxnSpPr>
            <a:cxnSpLocks/>
          </p:cNvCxnSpPr>
          <p:nvPr/>
        </p:nvCxnSpPr>
        <p:spPr>
          <a:xfrm flipV="1">
            <a:off x="7630840" y="4606044"/>
            <a:ext cx="0" cy="29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DBCAF4D-112F-479D-974F-F45767BA1651}"/>
              </a:ext>
            </a:extLst>
          </p:cNvPr>
          <p:cNvSpPr txBox="1"/>
          <p:nvPr/>
        </p:nvSpPr>
        <p:spPr>
          <a:xfrm>
            <a:off x="7388081" y="4133489"/>
            <a:ext cx="455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0E419E8-352D-420F-9737-357C1B6CE166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124200"/>
            <a:ext cx="3104305" cy="9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219EB39-3E7F-4BC2-A663-8EDEC897C3BB}"/>
              </a:ext>
            </a:extLst>
          </p:cNvPr>
          <p:cNvSpPr txBox="1"/>
          <p:nvPr/>
        </p:nvSpPr>
        <p:spPr>
          <a:xfrm rot="1051695">
            <a:off x="4995799" y="3400607"/>
            <a:ext cx="24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zooooooooom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BBC339D-CF38-4AB4-BDEE-1257E1A9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41" y="1676446"/>
            <a:ext cx="3121198" cy="242188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FBD7BD9-323F-420C-8F84-5231D1929FE1}"/>
              </a:ext>
            </a:extLst>
          </p:cNvPr>
          <p:cNvSpPr txBox="1"/>
          <p:nvPr/>
        </p:nvSpPr>
        <p:spPr>
          <a:xfrm>
            <a:off x="10636935" y="193770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(in 6 </a:t>
            </a:r>
          </a:p>
          <a:p>
            <a:r>
              <a:rPr lang="fr-FR" dirty="0"/>
              <a:t>dimension)</a:t>
            </a:r>
          </a:p>
        </p:txBody>
      </p:sp>
    </p:spTree>
    <p:extLst>
      <p:ext uri="{BB962C8B-B14F-4D97-AF65-F5344CB8AC3E}">
        <p14:creationId xmlns:p14="http://schemas.microsoft.com/office/powerpoint/2010/main" val="217812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862652" cy="686596"/>
          </a:xfrm>
        </p:spPr>
        <p:txBody>
          <a:bodyPr>
            <a:normAutofit fontScale="90000"/>
          </a:bodyPr>
          <a:lstStyle/>
          <a:p>
            <a:r>
              <a:rPr lang="fr-FR" dirty="0"/>
              <a:t>Etude param utilisable</a:t>
            </a:r>
          </a:p>
        </p:txBody>
      </p:sp>
    </p:spTree>
    <p:extLst>
      <p:ext uri="{BB962C8B-B14F-4D97-AF65-F5344CB8AC3E}">
        <p14:creationId xmlns:p14="http://schemas.microsoft.com/office/powerpoint/2010/main" val="183575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Sequestration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6F9B92-AB59-4C8F-B136-D171279F9232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410B-2C26-4753-8F95-915349FE7F6C}"/>
              </a:ext>
            </a:extLst>
          </p:cNvPr>
          <p:cNvSpPr txBox="1"/>
          <p:nvPr/>
        </p:nvSpPr>
        <p:spPr>
          <a:xfrm>
            <a:off x="4263852" y="2108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00F46B-D6CF-4851-9895-29FC17C5D902}"/>
              </a:ext>
            </a:extLst>
          </p:cNvPr>
          <p:cNvSpPr txBox="1"/>
          <p:nvPr/>
        </p:nvSpPr>
        <p:spPr>
          <a:xfrm>
            <a:off x="4268292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</p:spTree>
    <p:extLst>
      <p:ext uri="{BB962C8B-B14F-4D97-AF65-F5344CB8AC3E}">
        <p14:creationId xmlns:p14="http://schemas.microsoft.com/office/powerpoint/2010/main" val="163020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96584" y="3429000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9DF76CC-9843-4F22-9F39-EA3B6E49CC3C}"/>
              </a:ext>
            </a:extLst>
          </p:cNvPr>
          <p:cNvSpPr txBox="1"/>
          <p:nvPr/>
        </p:nvSpPr>
        <p:spPr>
          <a:xfrm>
            <a:off x="4263852" y="2108692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780126-B8D3-48AF-B777-2920440A7D7F}"/>
              </a:ext>
            </a:extLst>
          </p:cNvPr>
          <p:cNvSpPr txBox="1"/>
          <p:nvPr/>
        </p:nvSpPr>
        <p:spPr>
          <a:xfrm>
            <a:off x="6260592" y="3520178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B5F19-6965-4AD4-91E3-C6DCE4A4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77" y="1788652"/>
            <a:ext cx="4134574" cy="2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8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637470" y="194218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71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5756A9F-0715-406C-A432-0214216D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222" y="1592186"/>
            <a:ext cx="2877312" cy="14386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727CB06-300C-46AF-BF73-42B35B3C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6" y="4102148"/>
            <a:ext cx="841904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F37D5805-5AB8-457B-9C5B-D7D517E30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6325" y="3044533"/>
            <a:ext cx="8583282" cy="2993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325A863-EF51-485E-B03E-BE9EA1DF7213}"/>
              </a:ext>
            </a:extLst>
          </p:cNvPr>
          <p:cNvSpPr txBox="1"/>
          <p:nvPr/>
        </p:nvSpPr>
        <p:spPr>
          <a:xfrm>
            <a:off x="888521" y="250166"/>
            <a:ext cx="54495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Death and </a:t>
            </a:r>
            <a:r>
              <a:rPr lang="fr-FR" sz="2400" b="1" dirty="0" err="1"/>
              <a:t>survival</a:t>
            </a:r>
            <a:r>
              <a:rPr lang="fr-FR" sz="2400" b="1" dirty="0"/>
              <a:t> agents system: </a:t>
            </a:r>
            <a:r>
              <a:rPr lang="fr-FR" sz="2400" b="1" dirty="0" err="1"/>
              <a:t>results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1077F8-883A-4A60-92EF-2F3E7B1C1933}"/>
              </a:ext>
            </a:extLst>
          </p:cNvPr>
          <p:cNvSpPr txBox="1"/>
          <p:nvPr/>
        </p:nvSpPr>
        <p:spPr>
          <a:xfrm>
            <a:off x="1755474" y="1214273"/>
            <a:ext cx="729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Only</a:t>
            </a:r>
            <a:r>
              <a:rPr lang="fr-FR" dirty="0"/>
              <a:t> » 116.140 QSP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(vs 4M) -&gt; </a:t>
            </a:r>
            <a:r>
              <a:rPr lang="fr-FR" b="1" u="sng" dirty="0"/>
              <a:t>35 </a:t>
            </a:r>
            <a:r>
              <a:rPr lang="fr-FR" b="1" u="sng" dirty="0" err="1"/>
              <a:t>less</a:t>
            </a:r>
            <a:r>
              <a:rPr lang="fr-FR" b="1" u="sng" dirty="0"/>
              <a:t> QSP </a:t>
            </a:r>
            <a:r>
              <a:rPr lang="fr-FR" b="1" u="sng" dirty="0" err="1"/>
              <a:t>done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time = 5 hours vs 5 </a:t>
            </a:r>
            <a:r>
              <a:rPr lang="fr-FR" dirty="0" err="1"/>
              <a:t>days</a:t>
            </a:r>
            <a:r>
              <a:rPr lang="fr-FR" dirty="0"/>
              <a:t> -&gt; </a:t>
            </a:r>
            <a:r>
              <a:rPr lang="fr-FR" b="1" u="sng" dirty="0"/>
              <a:t>time </a:t>
            </a:r>
            <a:r>
              <a:rPr lang="fr-FR" b="1" u="sng" dirty="0" err="1"/>
              <a:t>reduced</a:t>
            </a:r>
            <a:r>
              <a:rPr lang="fr-FR" b="1" u="sng" dirty="0"/>
              <a:t> by 24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49C076-E4CF-41E7-993C-54880332FAFC}"/>
              </a:ext>
            </a:extLst>
          </p:cNvPr>
          <p:cNvSpPr txBox="1"/>
          <p:nvPr/>
        </p:nvSpPr>
        <p:spPr>
          <a:xfrm>
            <a:off x="1216325" y="2404995"/>
            <a:ext cx="37421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QSP « </a:t>
            </a:r>
            <a:r>
              <a:rPr lang="fr-FR" dirty="0" err="1"/>
              <a:t>filled</a:t>
            </a:r>
            <a:r>
              <a:rPr lang="fr-FR" dirty="0"/>
              <a:t> » by QSP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24D6BA-5A32-425C-B7A0-0D8A33586F42}"/>
              </a:ext>
            </a:extLst>
          </p:cNvPr>
          <p:cNvSpPr txBox="1"/>
          <p:nvPr/>
        </p:nvSpPr>
        <p:spPr>
          <a:xfrm>
            <a:off x="5749506" y="2363046"/>
            <a:ext cx="34915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per QSP </a:t>
            </a:r>
            <a:r>
              <a:rPr lang="fr-FR" dirty="0" err="1"/>
              <a:t>filled</a:t>
            </a:r>
            <a:r>
              <a:rPr lang="fr-FR" dirty="0"/>
              <a:t> and </a:t>
            </a:r>
            <a:r>
              <a:rPr lang="fr-FR" dirty="0" err="1"/>
              <a:t>performed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09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kin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43137" y="194218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r>
              <a:rPr lang="fr-FR" dirty="0"/>
              <a:t> * (1 – EMAX)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62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kdeg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2A08BC-255F-4922-BC7A-EE28D5A7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7" y="3634347"/>
            <a:ext cx="7894671" cy="3185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0917C73-3ED1-46B8-8B54-FFDADF60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58" y="1689722"/>
            <a:ext cx="3434898" cy="24193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8C6EDE0-FC60-4A5C-A0B3-BE835A4DE4AF}"/>
              </a:ext>
            </a:extLst>
          </p:cNvPr>
          <p:cNvSpPr txBox="1"/>
          <p:nvPr/>
        </p:nvSpPr>
        <p:spPr>
          <a:xfrm>
            <a:off x="9182100" y="5003800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kin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84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2E27BE-73DB-4E8D-B9D1-1DC6B9DBA44B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4DB87A-871C-4B60-B8BC-E4B4C7DC800F}"/>
              </a:ext>
            </a:extLst>
          </p:cNvPr>
          <p:cNvSpPr txBox="1"/>
          <p:nvPr/>
        </p:nvSpPr>
        <p:spPr>
          <a:xfrm>
            <a:off x="5692967" y="3597771"/>
            <a:ext cx="51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93EE96-87AB-4917-B59F-55DFD41134BA}"/>
              </a:ext>
            </a:extLst>
          </p:cNvPr>
          <p:cNvSpPr txBox="1"/>
          <p:nvPr/>
        </p:nvSpPr>
        <p:spPr>
          <a:xfrm>
            <a:off x="4242816" y="201168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BA50B9B-708E-4928-B82A-AA5676AC2493}"/>
              </a:ext>
            </a:extLst>
          </p:cNvPr>
          <p:cNvSpPr txBox="1"/>
          <p:nvPr/>
        </p:nvSpPr>
        <p:spPr>
          <a:xfrm>
            <a:off x="4242816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C0A35F-CD1D-4F9E-BB65-9C639B0493B7}"/>
              </a:ext>
            </a:extLst>
          </p:cNvPr>
          <p:cNvSpPr txBox="1"/>
          <p:nvPr/>
        </p:nvSpPr>
        <p:spPr>
          <a:xfrm>
            <a:off x="3977640" y="3346704"/>
            <a:ext cx="115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Si ke &gt; ke2</a:t>
            </a:r>
          </a:p>
          <a:p>
            <a:r>
              <a:rPr lang="fr-FR" dirty="0" err="1">
                <a:solidFill>
                  <a:srgbClr val="FF0000"/>
                </a:solidFill>
              </a:rPr>
              <a:t>only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0658503-BBC0-4081-B2EA-ED64C307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0" y="4555840"/>
            <a:ext cx="3997161" cy="21165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D30076F-F12E-4B45-8D60-F5097B10BDCE}"/>
              </a:ext>
            </a:extLst>
          </p:cNvPr>
          <p:cNvSpPr txBox="1"/>
          <p:nvPr/>
        </p:nvSpPr>
        <p:spPr>
          <a:xfrm>
            <a:off x="3129587" y="6065664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(ke == ke2, </a:t>
            </a:r>
            <a:r>
              <a:rPr lang="fr-FR" dirty="0" err="1"/>
              <a:t>parallel</a:t>
            </a:r>
            <a:r>
              <a:rPr lang="fr-FR" dirty="0"/>
              <a:t>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651EF1-0627-4475-8146-C9740F24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4879403"/>
            <a:ext cx="6887908" cy="8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5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34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</p:spTree>
    <p:extLst>
      <p:ext uri="{BB962C8B-B14F-4D97-AF65-F5344CB8AC3E}">
        <p14:creationId xmlns:p14="http://schemas.microsoft.com/office/powerpoint/2010/main" val="152233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005505" cy="686596"/>
          </a:xfrm>
        </p:spPr>
        <p:txBody>
          <a:bodyPr/>
          <a:lstStyle/>
          <a:p>
            <a:r>
              <a:rPr lang="fr-FR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8759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786D7-D4BF-44D1-A592-08C7F467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1109663"/>
            <a:ext cx="4619625" cy="4905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0747E0-A774-4ABB-852E-07D2DF00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5" y="842962"/>
            <a:ext cx="4600575" cy="5038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23743-9FEC-4755-9123-5BD1C6E4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50" y="1925636"/>
            <a:ext cx="2750732" cy="28733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EF61A2-A893-425C-9533-1350C9F89B92}"/>
              </a:ext>
            </a:extLst>
          </p:cNvPr>
          <p:cNvSpPr txBox="1"/>
          <p:nvPr/>
        </p:nvSpPr>
        <p:spPr>
          <a:xfrm>
            <a:off x="3949700" y="6350000"/>
            <a:ext cx="50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 the white area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87B746-A8FD-4224-BB22-0B8D8D69AD04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4: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acceptations</a:t>
            </a:r>
          </a:p>
        </p:txBody>
      </p:sp>
    </p:spTree>
    <p:extLst>
      <p:ext uri="{BB962C8B-B14F-4D97-AF65-F5344CB8AC3E}">
        <p14:creationId xmlns:p14="http://schemas.microsoft.com/office/powerpoint/2010/main" val="4045428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4C8DA3-44AC-451D-B8AC-DC3EBA3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76"/>
            <a:ext cx="5865027" cy="3474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E2517-161C-456D-9B5A-7F5CF61D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0" y="1370660"/>
            <a:ext cx="6239520" cy="36963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1D625C-F09F-4C72-A9A1-553AA5F347FE}"/>
              </a:ext>
            </a:extLst>
          </p:cNvPr>
          <p:cNvSpPr txBox="1"/>
          <p:nvPr/>
        </p:nvSpPr>
        <p:spPr>
          <a:xfrm>
            <a:off x="2654301" y="485422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Small </a:t>
            </a:r>
            <a:r>
              <a:rPr lang="fr-FR" dirty="0" err="1"/>
              <a:t>differences</a:t>
            </a:r>
            <a:r>
              <a:rPr lang="fr-FR" dirty="0"/>
              <a:t> due to initial </a:t>
            </a:r>
            <a:r>
              <a:rPr lang="fr-FR" dirty="0" err="1"/>
              <a:t>random</a:t>
            </a:r>
            <a:r>
              <a:rPr lang="fr-FR" dirty="0"/>
              <a:t> sampling and patient </a:t>
            </a:r>
            <a:r>
              <a:rPr lang="fr-FR" dirty="0" err="1"/>
              <a:t>remove</a:t>
            </a:r>
            <a:r>
              <a:rPr lang="fr-FR" dirty="0"/>
              <a:t> for </a:t>
            </a:r>
            <a:r>
              <a:rPr lang="fr-FR" dirty="0" err="1"/>
              <a:t>above</a:t>
            </a:r>
            <a:r>
              <a:rPr lang="fr-FR" dirty="0"/>
              <a:t> or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BE896-889A-40C3-8EE0-AE87116D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2" y="5055115"/>
            <a:ext cx="2603804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4371877-4813-491E-9DA3-3DBCB078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" y="125629"/>
            <a:ext cx="4584189" cy="3393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D76FC3-ED9F-4E42-90E5-46913BC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2" y="296187"/>
            <a:ext cx="5484080" cy="3223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5EEC51-5E9D-4335-A712-6005FC8D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2" y="4087196"/>
            <a:ext cx="4151184" cy="25298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DA698-7156-4E8B-929F-A7F5BA4A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52" y="3855307"/>
            <a:ext cx="5494830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6F9E12-CBE9-4A63-9087-79590F563F8B}"/>
              </a:ext>
            </a:extLst>
          </p:cNvPr>
          <p:cNvSpPr txBox="1"/>
          <p:nvPr/>
        </p:nvSpPr>
        <p:spPr>
          <a:xfrm>
            <a:off x="3446252" y="385078"/>
            <a:ext cx="45247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fr-FR" sz="2800" dirty="0"/>
              <a:t>Is k1 a </a:t>
            </a:r>
            <a:r>
              <a:rPr lang="fr-FR" sz="2800" dirty="0" err="1"/>
              <a:t>reducer</a:t>
            </a:r>
            <a:r>
              <a:rPr lang="fr-FR" sz="2800" dirty="0"/>
              <a:t> of an alterner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6D339-9154-44DF-B80C-24BCA7E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4" y="2149731"/>
            <a:ext cx="5085714" cy="328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A987A8-7351-4A10-B036-563698C67077}"/>
              </a:ext>
            </a:extLst>
          </p:cNvPr>
          <p:cNvSpPr txBox="1"/>
          <p:nvPr/>
        </p:nvSpPr>
        <p:spPr>
          <a:xfrm>
            <a:off x="472531" y="1224950"/>
            <a:ext cx="45776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256417-55CE-4D4A-93D8-78ABF138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2031344"/>
            <a:ext cx="5085714" cy="32857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C5F29B7-CFD4-4011-93C1-3351AAC0B17C}"/>
              </a:ext>
            </a:extLst>
          </p:cNvPr>
          <p:cNvSpPr txBox="1"/>
          <p:nvPr/>
        </p:nvSpPr>
        <p:spPr>
          <a:xfrm>
            <a:off x="6718085" y="1594282"/>
            <a:ext cx="4778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743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8B1D17-96E0-4499-8D04-5E07AAB2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" y="1072981"/>
            <a:ext cx="7920011" cy="48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/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𝑝𝑐𝑡𝑃𝑟𝑜𝑙𝑖𝑓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blipFill>
                <a:blip r:embed="rId3"/>
                <a:stretch>
                  <a:fillRect t="-3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2654985-4514-4B01-B85F-42054F09E745}"/>
              </a:ext>
            </a:extLst>
          </p:cNvPr>
          <p:cNvSpPr/>
          <p:nvPr/>
        </p:nvSpPr>
        <p:spPr>
          <a:xfrm>
            <a:off x="5013384" y="948906"/>
            <a:ext cx="2165231" cy="2424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9FDD90-FC56-423D-876D-46C8BD6610B0}"/>
              </a:ext>
            </a:extLst>
          </p:cNvPr>
          <p:cNvCxnSpPr/>
          <p:nvPr/>
        </p:nvCxnSpPr>
        <p:spPr>
          <a:xfrm flipH="1">
            <a:off x="7263442" y="759125"/>
            <a:ext cx="664233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F492CE-583A-44A8-AC38-1E52B3D906D3}"/>
              </a:ext>
            </a:extLst>
          </p:cNvPr>
          <p:cNvSpPr txBox="1"/>
          <p:nvPr/>
        </p:nvSpPr>
        <p:spPr>
          <a:xfrm>
            <a:off x="8308400" y="569343"/>
            <a:ext cx="29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ALTERNER</a:t>
            </a:r>
          </a:p>
          <a:p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Simeoni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33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D82130-85D0-4213-8521-67205808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2" y="378069"/>
            <a:ext cx="8756738" cy="576775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C3E1389-2CB3-42AA-B807-FCDB4EC508FD}"/>
              </a:ext>
            </a:extLst>
          </p:cNvPr>
          <p:cNvCxnSpPr/>
          <p:nvPr/>
        </p:nvCxnSpPr>
        <p:spPr>
          <a:xfrm flipH="1">
            <a:off x="8704385" y="2831123"/>
            <a:ext cx="1301261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A9271E-DD32-4E65-9E19-DC2A910DE40E}"/>
              </a:ext>
            </a:extLst>
          </p:cNvPr>
          <p:cNvSpPr txBox="1"/>
          <p:nvPr/>
        </p:nvSpPr>
        <p:spPr>
          <a:xfrm>
            <a:off x="10392508" y="2444262"/>
            <a:ext cx="14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30714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1171E-B971-4A7F-B2EC-8090AD5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692F3-6E95-4376-9AF5-251C6D24B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221_184832">
            <a:hlinkClick r:id="" action="ppaction://media"/>
            <a:extLst>
              <a:ext uri="{FF2B5EF4-FFF2-40B4-BE49-F238E27FC236}">
                <a16:creationId xmlns:a16="http://schemas.microsoft.com/office/drawing/2014/main" id="{7A5B65EA-6E1C-4A79-A32D-C1C86175D756}"/>
              </a:ext>
            </a:extLst>
          </p:cNvPr>
          <p:cNvPicPr>
            <a:picLocks noGrp="1" noChangeAspect="1"/>
          </p:cNvPicPr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976" y="1442738"/>
            <a:ext cx="5091112" cy="4859338"/>
          </a:xfrm>
        </p:spPr>
      </p:pic>
    </p:spTree>
    <p:extLst>
      <p:ext uri="{BB962C8B-B14F-4D97-AF65-F5344CB8AC3E}">
        <p14:creationId xmlns:p14="http://schemas.microsoft.com/office/powerpoint/2010/main" val="18913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9A5B-7583-432A-AFB9-934ADDDD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1C264-2F66-47BF-8B95-F373E7B57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2DD385-D839-4E87-B178-CACC51BBE1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65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-148001" y="100568"/>
            <a:ext cx="127911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function</a:t>
            </a:r>
            <a:r>
              <a:rPr lang="fr-FR" sz="2400" b="1" dirty="0"/>
              <a:t> </a:t>
            </a:r>
            <a:r>
              <a:rPr lang="fr-FR" sz="2400" b="1" dirty="0" err="1"/>
              <a:t>take</a:t>
            </a:r>
            <a:r>
              <a:rPr lang="fr-FR" sz="2400" b="1" dirty="0"/>
              <a:t> the data, </a:t>
            </a:r>
            <a:r>
              <a:rPr lang="fr-FR" sz="2400" b="1" dirty="0" err="1"/>
              <a:t>cut</a:t>
            </a:r>
            <a:r>
              <a:rPr lang="fr-FR" sz="2400" b="1" dirty="0"/>
              <a:t> the time in </a:t>
            </a:r>
            <a:r>
              <a:rPr lang="fr-FR" sz="2400" b="1" dirty="0" err="1"/>
              <a:t>inputed</a:t>
            </a:r>
            <a:r>
              <a:rPr lang="fr-FR" sz="2400" b="1" dirty="0"/>
              <a:t> </a:t>
            </a:r>
            <a:r>
              <a:rPr lang="fr-FR" sz="2400" b="1" dirty="0" err="1"/>
              <a:t>number</a:t>
            </a:r>
            <a:r>
              <a:rPr lang="fr-FR" sz="2400" b="1" dirty="0"/>
              <a:t> of time for </a:t>
            </a:r>
            <a:r>
              <a:rPr lang="fr-FR" sz="2400" b="1" dirty="0" err="1"/>
              <a:t>computing</a:t>
            </a:r>
            <a:r>
              <a:rPr lang="fr-FR" sz="2400" b="1" dirty="0"/>
              <a:t> </a:t>
            </a:r>
            <a:r>
              <a:rPr lang="fr-FR" sz="2400" b="1" dirty="0" err="1"/>
              <a:t>accepted</a:t>
            </a:r>
            <a:r>
              <a:rPr lang="fr-FR" sz="2400" b="1" dirty="0"/>
              <a:t> </a:t>
            </a:r>
            <a:r>
              <a:rPr lang="fr-FR" sz="2400" b="1" dirty="0" err="1"/>
              <a:t>windows</a:t>
            </a:r>
            <a:r>
              <a:rPr lang="fr-FR" sz="2400" b="1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270212-1C70-4BD5-99D0-2BEF433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8" y="1088363"/>
            <a:ext cx="5205119" cy="558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29D2B-2D3B-4D9F-8011-08458A9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3" y="1014287"/>
            <a:ext cx="4723809" cy="3438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FB92F4-F58D-4E61-AEE7-27199557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3" y="4368522"/>
            <a:ext cx="3543300" cy="2305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3A6699-4452-408E-BF40-809D1561F2CD}"/>
              </a:ext>
            </a:extLst>
          </p:cNvPr>
          <p:cNvSpPr txBox="1"/>
          <p:nvPr/>
        </p:nvSpPr>
        <p:spPr>
          <a:xfrm>
            <a:off x="1551162" y="640632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8 time </a:t>
            </a:r>
            <a:r>
              <a:rPr lang="fr-FR" dirty="0" err="1"/>
              <a:t>windows</a:t>
            </a:r>
            <a:r>
              <a:rPr lang="fr-FR" dirty="0"/>
              <a:t> for PD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F23705-B2D4-4B98-B2A9-6856D32CA8F6}"/>
              </a:ext>
            </a:extLst>
          </p:cNvPr>
          <p:cNvSpPr txBox="1"/>
          <p:nvPr/>
        </p:nvSpPr>
        <p:spPr>
          <a:xfrm>
            <a:off x="7327296" y="640632"/>
            <a:ext cx="39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3 time </a:t>
            </a:r>
            <a:r>
              <a:rPr lang="fr-FR" dirty="0" err="1"/>
              <a:t>windows</a:t>
            </a:r>
            <a:r>
              <a:rPr lang="fr-FR" dirty="0"/>
              <a:t> for PK and PD 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97FDB7-9E05-4D67-B875-8041FCB71E57}"/>
              </a:ext>
            </a:extLst>
          </p:cNvPr>
          <p:cNvSpPr txBox="1"/>
          <p:nvPr/>
        </p:nvSpPr>
        <p:spPr>
          <a:xfrm>
            <a:off x="3962434" y="479384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Of course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r>
              <a:rPr lang="fr-FR" dirty="0" err="1"/>
              <a:t>Manually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6736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3040699-ECFC-490D-8556-66E128334110}"/>
              </a:ext>
            </a:extLst>
          </p:cNvPr>
          <p:cNvSpPr txBox="1"/>
          <p:nvPr/>
        </p:nvSpPr>
        <p:spPr>
          <a:xfrm>
            <a:off x="381000" y="88900"/>
            <a:ext cx="5174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Key </a:t>
            </a:r>
            <a:r>
              <a:rPr lang="fr-FR" b="1" dirty="0" err="1"/>
              <a:t>mechanism</a:t>
            </a:r>
            <a:r>
              <a:rPr lang="fr-FR" b="1" dirty="0"/>
              <a:t> = parameter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predictible</a:t>
            </a:r>
            <a:r>
              <a:rPr lang="fr-FR" b="1" dirty="0"/>
              <a:t> impact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B7C74B-D4A2-4A73-A1FF-8ED535A54363}"/>
              </a:ext>
            </a:extLst>
          </p:cNvPr>
          <p:cNvCxnSpPr>
            <a:cxnSpLocks/>
          </p:cNvCxnSpPr>
          <p:nvPr/>
        </p:nvCxnSpPr>
        <p:spPr>
          <a:xfrm flipH="1">
            <a:off x="4350752" y="1989011"/>
            <a:ext cx="2510195" cy="59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FD2687-D011-42CD-9325-EDBD69C76323}"/>
              </a:ext>
            </a:extLst>
          </p:cNvPr>
          <p:cNvCxnSpPr>
            <a:cxnSpLocks/>
          </p:cNvCxnSpPr>
          <p:nvPr/>
        </p:nvCxnSpPr>
        <p:spPr>
          <a:xfrm>
            <a:off x="8704385" y="1765296"/>
            <a:ext cx="372437" cy="26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2AA2C9-1B53-46BD-95F6-07F437B56593}"/>
              </a:ext>
            </a:extLst>
          </p:cNvPr>
          <p:cNvSpPr txBox="1"/>
          <p:nvPr/>
        </p:nvSpPr>
        <p:spPr>
          <a:xfrm>
            <a:off x="2043005" y="2329934"/>
            <a:ext cx="2064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Refused</a:t>
            </a:r>
            <a:r>
              <a:rPr lang="fr-FR" dirty="0"/>
              <a:t> VP </a:t>
            </a:r>
            <a:r>
              <a:rPr lang="fr-FR" dirty="0" err="1"/>
              <a:t>because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9B3E54C-AF05-44AC-82F1-A328F64E8094}"/>
              </a:ext>
            </a:extLst>
          </p:cNvPr>
          <p:cNvCxnSpPr>
            <a:cxnSpLocks/>
          </p:cNvCxnSpPr>
          <p:nvPr/>
        </p:nvCxnSpPr>
        <p:spPr>
          <a:xfrm flipH="1">
            <a:off x="2884938" y="2757358"/>
            <a:ext cx="39238" cy="3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999004F-3349-414E-B701-FB6E93876616}"/>
              </a:ext>
            </a:extLst>
          </p:cNvPr>
          <p:cNvSpPr txBox="1"/>
          <p:nvPr/>
        </p:nvSpPr>
        <p:spPr>
          <a:xfrm>
            <a:off x="3075499" y="2883932"/>
            <a:ext cx="77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Above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767AF10-D8DB-42B3-82CC-5831715EAB8F}"/>
              </a:ext>
            </a:extLst>
          </p:cNvPr>
          <p:cNvCxnSpPr>
            <a:cxnSpLocks/>
          </p:cNvCxnSpPr>
          <p:nvPr/>
        </p:nvCxnSpPr>
        <p:spPr>
          <a:xfrm flipH="1">
            <a:off x="1266825" y="2761029"/>
            <a:ext cx="614255" cy="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481A4-DD6A-40CF-B0EC-AA77B1ECD035}"/>
              </a:ext>
            </a:extLst>
          </p:cNvPr>
          <p:cNvSpPr txBox="1"/>
          <p:nvPr/>
        </p:nvSpPr>
        <p:spPr>
          <a:xfrm>
            <a:off x="357088" y="2514600"/>
            <a:ext cx="764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Below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3BFEFA-E220-48D8-8890-F3155510FD86}"/>
              </a:ext>
            </a:extLst>
          </p:cNvPr>
          <p:cNvSpPr txBox="1"/>
          <p:nvPr/>
        </p:nvSpPr>
        <p:spPr>
          <a:xfrm>
            <a:off x="-24635" y="2917131"/>
            <a:ext cx="169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same</a:t>
            </a:r>
            <a:r>
              <a:rPr lang="fr-FR" sz="1400" dirty="0"/>
              <a:t> opposite </a:t>
            </a:r>
            <a:r>
              <a:rPr lang="fr-FR" sz="1400" dirty="0" err="1"/>
              <a:t>sign</a:t>
            </a:r>
            <a:r>
              <a:rPr lang="fr-FR" sz="1400" dirty="0"/>
              <a:t>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7FE39CB-844D-4F42-999C-823FE97C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0" y="3355559"/>
            <a:ext cx="3092339" cy="335538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7EC1283-6F69-4900-9B37-651B0B07D71C}"/>
              </a:ext>
            </a:extLst>
          </p:cNvPr>
          <p:cNvSpPr txBox="1"/>
          <p:nvPr/>
        </p:nvSpPr>
        <p:spPr>
          <a:xfrm>
            <a:off x="3419403" y="3347116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VP </a:t>
            </a:r>
            <a:r>
              <a:rPr lang="fr-FR" dirty="0" err="1"/>
              <a:t>with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/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blipFill>
                <a:blip r:embed="rId3"/>
                <a:stretch>
                  <a:fillRect l="-3659" t="-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5544EF8-1D42-4FED-A439-9D178CE62B23}"/>
              </a:ext>
            </a:extLst>
          </p:cNvPr>
          <p:cNvSpPr txBox="1"/>
          <p:nvPr/>
        </p:nvSpPr>
        <p:spPr>
          <a:xfrm>
            <a:off x="3524536" y="6307054"/>
            <a:ext cx="215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(use of AND </a:t>
            </a:r>
            <a:r>
              <a:rPr lang="fr-FR" dirty="0" err="1"/>
              <a:t>gates</a:t>
            </a:r>
            <a:r>
              <a:rPr lang="fr-FR" dirty="0"/>
              <a:t>)</a:t>
            </a:r>
          </a:p>
        </p:txBody>
      </p:sp>
      <p:graphicFrame>
        <p:nvGraphicFramePr>
          <p:cNvPr id="35" name="Tableau 4">
            <a:extLst>
              <a:ext uri="{FF2B5EF4-FFF2-40B4-BE49-F238E27FC236}">
                <a16:creationId xmlns:a16="http://schemas.microsoft.com/office/drawing/2014/main" id="{3F58120E-DDD4-43FC-914D-392CB949C7A4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637540"/>
          <a:ext cx="50863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18141751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49643913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309613502"/>
                    </a:ext>
                  </a:extLst>
                </a:gridCol>
              </a:tblGrid>
              <a:tr h="26931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PK (</a:t>
                      </a:r>
                      <a:r>
                        <a:rPr lang="fr-FR" sz="1400" dirty="0" err="1"/>
                        <a:t>monocomp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PD (</a:t>
                      </a:r>
                      <a:r>
                        <a:rPr lang="fr-FR" sz="1400" dirty="0" err="1"/>
                        <a:t>Simeoni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13866"/>
                  </a:ext>
                </a:extLst>
              </a:tr>
              <a:tr h="269314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Param_reduce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Vd, 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K2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46958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Param_increase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Lambda0,lambda1, Vd, 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9692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Param_no_impact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Lambda0,lambda1, k2, 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9426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9D503E77-07F5-4A3D-B2C0-EB863922989B}"/>
              </a:ext>
            </a:extLst>
          </p:cNvPr>
          <p:cNvSpPr txBox="1"/>
          <p:nvPr/>
        </p:nvSpPr>
        <p:spPr>
          <a:xfrm>
            <a:off x="8222578" y="2199039"/>
            <a:ext cx="244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Accepted (</a:t>
            </a:r>
            <a:r>
              <a:rPr lang="fr-FR" dirty="0" err="1"/>
              <a:t>red</a:t>
            </a:r>
            <a:r>
              <a:rPr lang="fr-FR" dirty="0"/>
              <a:t> and </a:t>
            </a:r>
            <a:r>
              <a:rPr lang="fr-FR" dirty="0" err="1"/>
              <a:t>blue</a:t>
            </a:r>
            <a:r>
              <a:rPr lang="fr-FR" dirty="0"/>
              <a:t>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4F20D5-4919-43D5-939C-00CB136801A3}"/>
              </a:ext>
            </a:extLst>
          </p:cNvPr>
          <p:cNvSpPr txBox="1"/>
          <p:nvPr/>
        </p:nvSpPr>
        <p:spPr>
          <a:xfrm>
            <a:off x="5980883" y="2763342"/>
            <a:ext cx="592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Imagine a </a:t>
            </a:r>
            <a:r>
              <a:rPr lang="fr-FR" dirty="0">
                <a:solidFill>
                  <a:srgbClr val="0070C0"/>
                </a:solidFill>
              </a:rPr>
              <a:t>VP (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in plot)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8AD3C47-7F98-4024-B568-5907B061A998}"/>
              </a:ext>
            </a:extLst>
          </p:cNvPr>
          <p:cNvCxnSpPr/>
          <p:nvPr/>
        </p:nvCxnSpPr>
        <p:spPr>
          <a:xfrm flipH="1">
            <a:off x="8943975" y="4953000"/>
            <a:ext cx="86677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/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blipFill>
                <a:blip r:embed="rId4"/>
                <a:stretch>
                  <a:fillRect l="-3659" t="-1045" b="-3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>
            <a:extLst>
              <a:ext uri="{FF2B5EF4-FFF2-40B4-BE49-F238E27FC236}">
                <a16:creationId xmlns:a16="http://schemas.microsoft.com/office/drawing/2014/main" id="{612039BF-DBD9-4AC3-9A97-95864B16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8"/>
          <a:stretch/>
        </p:blipFill>
        <p:spPr>
          <a:xfrm>
            <a:off x="9132333" y="3527919"/>
            <a:ext cx="2637338" cy="285016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EBFE7B3-A058-4092-8B3B-FA984B269B75}"/>
              </a:ext>
            </a:extLst>
          </p:cNvPr>
          <p:cNvSpPr txBox="1"/>
          <p:nvPr/>
        </p:nvSpPr>
        <p:spPr>
          <a:xfrm>
            <a:off x="6860947" y="3210000"/>
            <a:ext cx="7309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Vs </a:t>
            </a:r>
            <a:r>
              <a:rPr lang="fr-FR" dirty="0" err="1">
                <a:solidFill>
                  <a:srgbClr val="FF0000"/>
                </a:solidFill>
              </a:rPr>
              <a:t>res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7D171B6-852E-40FA-8511-DF794417D440}"/>
              </a:ext>
            </a:extLst>
          </p:cNvPr>
          <p:cNvSpPr txBox="1"/>
          <p:nvPr/>
        </p:nvSpPr>
        <p:spPr>
          <a:xfrm>
            <a:off x="8122079" y="3224908"/>
            <a:ext cx="93596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Vs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/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blipFill>
                <a:blip r:embed="rId6"/>
                <a:stretch>
                  <a:fillRect l="-4294" t="-104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0ABAD1CB-0DBC-4D4E-9578-3F4EF866FF5C}"/>
              </a:ext>
            </a:extLst>
          </p:cNvPr>
          <p:cNvSpPr txBox="1"/>
          <p:nvPr/>
        </p:nvSpPr>
        <p:spPr>
          <a:xfrm>
            <a:off x="6634614" y="54544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err="1">
                <a:solidFill>
                  <a:srgbClr val="FF0000"/>
                </a:solidFill>
              </a:rPr>
              <a:t>below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 err="1">
                <a:solidFill>
                  <a:srgbClr val="FF0000"/>
                </a:solidFill>
              </a:rPr>
              <a:t>Upper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limit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B78797-61F4-44ED-8B85-2E6BDAC7D995}"/>
              </a:ext>
            </a:extLst>
          </p:cNvPr>
          <p:cNvSpPr txBox="1"/>
          <p:nvPr/>
        </p:nvSpPr>
        <p:spPr>
          <a:xfrm>
            <a:off x="7973044" y="547326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above</a:t>
            </a:r>
            <a:r>
              <a:rPr lang="fr-FR" dirty="0"/>
              <a:t> </a:t>
            </a:r>
          </a:p>
          <a:p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limit</a:t>
            </a:r>
            <a:endParaRPr lang="fr-FR" dirty="0"/>
          </a:p>
        </p:txBody>
      </p:sp>
      <p:sp>
        <p:nvSpPr>
          <p:cNvPr id="55" name="Accolade ouvrante 54">
            <a:extLst>
              <a:ext uri="{FF2B5EF4-FFF2-40B4-BE49-F238E27FC236}">
                <a16:creationId xmlns:a16="http://schemas.microsoft.com/office/drawing/2014/main" id="{000C3F15-6352-4A52-A9FB-534CD8D47814}"/>
              </a:ext>
            </a:extLst>
          </p:cNvPr>
          <p:cNvSpPr/>
          <p:nvPr/>
        </p:nvSpPr>
        <p:spPr>
          <a:xfrm rot="16200000">
            <a:off x="7787097" y="4902930"/>
            <a:ext cx="262045" cy="24898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D30871-B686-4C69-BC04-67D3BA2B3593}"/>
              </a:ext>
            </a:extLst>
          </p:cNvPr>
          <p:cNvSpPr txBox="1"/>
          <p:nvPr/>
        </p:nvSpPr>
        <p:spPr>
          <a:xfrm>
            <a:off x="7015988" y="6377412"/>
            <a:ext cx="482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VP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sz="1400" dirty="0"/>
              <a:t>(for the PD part, </a:t>
            </a:r>
            <a:r>
              <a:rPr lang="fr-FR" sz="1400" dirty="0" err="1"/>
              <a:t>same</a:t>
            </a:r>
            <a:r>
              <a:rPr lang="fr-FR" sz="1400" dirty="0"/>
              <a:t> process for </a:t>
            </a:r>
            <a:r>
              <a:rPr lang="fr-FR" sz="1400" dirty="0" err="1"/>
              <a:t>each</a:t>
            </a:r>
            <a:r>
              <a:rPr lang="fr-FR" sz="1400" dirty="0"/>
              <a:t> output)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DCC9790-7857-4F27-8A88-23A989F96E88}"/>
              </a:ext>
            </a:extLst>
          </p:cNvPr>
          <p:cNvSpPr txBox="1"/>
          <p:nvPr/>
        </p:nvSpPr>
        <p:spPr>
          <a:xfrm>
            <a:off x="6634614" y="1597622"/>
            <a:ext cx="19752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Draw</a:t>
            </a:r>
            <a:r>
              <a:rPr lang="fr-FR" dirty="0"/>
              <a:t> a QSP model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0462AF2-1207-4BA9-AE20-C00A32AE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295" y="131769"/>
            <a:ext cx="1916863" cy="14060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F8B7CCD-3FAB-4839-94AD-C68722F64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397" y="51088"/>
            <a:ext cx="1975285" cy="14488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98112A-ABB0-4F11-9B26-FA542D915826}"/>
              </a:ext>
            </a:extLst>
          </p:cNvPr>
          <p:cNvSpPr txBox="1"/>
          <p:nvPr/>
        </p:nvSpPr>
        <p:spPr>
          <a:xfrm>
            <a:off x="7130464" y="1959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6BF3B8-6999-48AA-B8C7-5C71C011EB77}"/>
              </a:ext>
            </a:extLst>
          </p:cNvPr>
          <p:cNvSpPr txBox="1"/>
          <p:nvPr/>
        </p:nvSpPr>
        <p:spPr>
          <a:xfrm>
            <a:off x="10257802" y="1336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2443063-34D3-4D70-BE42-859DD1D01E82}"/>
              </a:ext>
            </a:extLst>
          </p:cNvPr>
          <p:cNvCxnSpPr>
            <a:cxnSpLocks/>
          </p:cNvCxnSpPr>
          <p:nvPr/>
        </p:nvCxnSpPr>
        <p:spPr>
          <a:xfrm>
            <a:off x="11769671" y="4036541"/>
            <a:ext cx="0" cy="362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7450F89-3F3B-48C8-9E33-62A6D7974772}"/>
              </a:ext>
            </a:extLst>
          </p:cNvPr>
          <p:cNvCxnSpPr>
            <a:cxnSpLocks/>
          </p:cNvCxnSpPr>
          <p:nvPr/>
        </p:nvCxnSpPr>
        <p:spPr>
          <a:xfrm flipH="1">
            <a:off x="11674115" y="4036541"/>
            <a:ext cx="23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AAE4FE2-D265-4F1C-90E1-8FECC1EB7A6C}"/>
              </a:ext>
            </a:extLst>
          </p:cNvPr>
          <p:cNvCxnSpPr>
            <a:cxnSpLocks/>
          </p:cNvCxnSpPr>
          <p:nvPr/>
        </p:nvCxnSpPr>
        <p:spPr>
          <a:xfrm flipV="1">
            <a:off x="11791644" y="4587081"/>
            <a:ext cx="0" cy="36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2AB7D6E-D34B-4E4B-9332-3128D5BBFADE}"/>
              </a:ext>
            </a:extLst>
          </p:cNvPr>
          <p:cNvCxnSpPr>
            <a:cxnSpLocks/>
          </p:cNvCxnSpPr>
          <p:nvPr/>
        </p:nvCxnSpPr>
        <p:spPr>
          <a:xfrm flipH="1">
            <a:off x="11690591" y="4953000"/>
            <a:ext cx="2350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6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A32D278-2B3D-4513-B9D8-6F42E27F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12" y="621232"/>
            <a:ext cx="3609524" cy="2647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8F5F5F-28A9-4D21-95BB-84FEFD4BEE74}"/>
              </a:ext>
            </a:extLst>
          </p:cNvPr>
          <p:cNvSpPr txBox="1"/>
          <p:nvPr/>
        </p:nvSpPr>
        <p:spPr>
          <a:xfrm>
            <a:off x="5128846" y="177788"/>
            <a:ext cx="15215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 </a:t>
            </a:r>
            <a:r>
              <a:rPr lang="fr-FR">
                <a:solidFill>
                  <a:srgbClr val="FF0000"/>
                </a:solidFill>
              </a:rPr>
              <a:t>removed!!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26C778-E5FC-4853-B68C-8F615149864C}"/>
              </a:ext>
            </a:extLst>
          </p:cNvPr>
          <p:cNvSpPr txBox="1"/>
          <p:nvPr/>
        </p:nvSpPr>
        <p:spPr>
          <a:xfrm>
            <a:off x="9563100" y="177788"/>
            <a:ext cx="405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A82519-37D9-412A-87A4-E6B7B612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31" y="4006271"/>
            <a:ext cx="3609524" cy="26476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82546A-369A-4E5D-A7D7-2B3A79BCE195}"/>
              </a:ext>
            </a:extLst>
          </p:cNvPr>
          <p:cNvSpPr txBox="1"/>
          <p:nvPr/>
        </p:nvSpPr>
        <p:spPr>
          <a:xfrm>
            <a:off x="5457911" y="3630061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67FC525-187E-4CA0-91DB-3D4E7E51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1" y="4210381"/>
            <a:ext cx="3609524" cy="264761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364062-8633-4738-886D-5F46295B395F}"/>
              </a:ext>
            </a:extLst>
          </p:cNvPr>
          <p:cNvSpPr txBox="1"/>
          <p:nvPr/>
        </p:nvSpPr>
        <p:spPr>
          <a:xfrm>
            <a:off x="9339622" y="3687750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A0898D-814F-4380-986A-E0861F30288F}"/>
              </a:ext>
            </a:extLst>
          </p:cNvPr>
          <p:cNvSpPr txBox="1"/>
          <p:nvPr/>
        </p:nvSpPr>
        <p:spPr>
          <a:xfrm>
            <a:off x="235364" y="751344"/>
            <a:ext cx="282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whole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dependant</a:t>
            </a:r>
            <a:r>
              <a:rPr lang="fr-FR" sz="2400" dirty="0"/>
              <a:t> on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predictible</a:t>
            </a:r>
            <a:r>
              <a:rPr lang="fr-FR" sz="2400" dirty="0"/>
              <a:t> variation </a:t>
            </a:r>
            <a:r>
              <a:rPr lang="fr-FR" sz="2400" dirty="0" err="1"/>
              <a:t>across</a:t>
            </a:r>
            <a:r>
              <a:rPr lang="fr-FR" sz="2400" dirty="0"/>
              <a:t> time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A3169E7E-B831-4374-8743-C1BFB582CE41}"/>
              </a:ext>
            </a:extLst>
          </p:cNvPr>
          <p:cNvSpPr/>
          <p:nvPr/>
        </p:nvSpPr>
        <p:spPr>
          <a:xfrm>
            <a:off x="2724981" y="408428"/>
            <a:ext cx="1620568" cy="5720846"/>
          </a:xfrm>
          <a:prstGeom prst="leftBrace">
            <a:avLst>
              <a:gd name="adj1" fmla="val 8333"/>
              <a:gd name="adj2" fmla="val 33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EC71A21-617C-4CE7-9C9D-45CB84A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3687750"/>
            <a:ext cx="2937924" cy="215499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B5D2BB-4D1E-4F2D-A569-14D0E4D40D01}"/>
              </a:ext>
            </a:extLst>
          </p:cNvPr>
          <p:cNvSpPr txBox="1"/>
          <p:nvPr/>
        </p:nvSpPr>
        <p:spPr>
          <a:xfrm>
            <a:off x="30165" y="5986116"/>
            <a:ext cx="421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ffective</a:t>
            </a:r>
            <a:r>
              <a:rPr lang="fr-FR" dirty="0"/>
              <a:t> for </a:t>
            </a:r>
            <a:r>
              <a:rPr lang="fr-FR" dirty="0" err="1"/>
              <a:t>parameters</a:t>
            </a:r>
            <a:r>
              <a:rPr lang="fr-FR" dirty="0"/>
              <a:t> like 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Interest</a:t>
            </a:r>
            <a:r>
              <a:rPr lang="fr-FR" dirty="0"/>
              <a:t> of  </a:t>
            </a:r>
            <a:r>
              <a:rPr lang="fr-FR" dirty="0" err="1"/>
              <a:t>coding</a:t>
            </a:r>
            <a:r>
              <a:rPr lang="fr-FR" dirty="0"/>
              <a:t> in ke and not Cl for Vd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DE9C5D-B316-45E5-9E33-8051A095F2D8}"/>
              </a:ext>
            </a:extLst>
          </p:cNvPr>
          <p:cNvSpPr txBox="1"/>
          <p:nvPr/>
        </p:nvSpPr>
        <p:spPr>
          <a:xfrm>
            <a:off x="7719055" y="2546316"/>
            <a:ext cx="4281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EAE54-F331-41BB-94A0-DB0DA18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883" y="798218"/>
            <a:ext cx="3278426" cy="2495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2E8D-173B-4AA7-AF18-354174CE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76" y="3170140"/>
            <a:ext cx="2243341" cy="1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85A5495-A256-48A1-84AA-8C72ADF8013C}"/>
              </a:ext>
            </a:extLst>
          </p:cNvPr>
          <p:cNvSpPr txBox="1"/>
          <p:nvPr/>
        </p:nvSpPr>
        <p:spPr>
          <a:xfrm>
            <a:off x="117437" y="901700"/>
            <a:ext cx="7029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POC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compartments</a:t>
            </a:r>
            <a:r>
              <a:rPr lang="fr-FR" sz="2800" dirty="0"/>
              <a:t> (lambda0 and k2)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6135F-01E4-45F8-9D52-2D84FF661C5C}"/>
              </a:ext>
            </a:extLst>
          </p:cNvPr>
          <p:cNvSpPr txBox="1"/>
          <p:nvPr/>
        </p:nvSpPr>
        <p:spPr>
          <a:xfrm>
            <a:off x="1746231" y="242803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1: </a:t>
            </a:r>
            <a:r>
              <a:rPr lang="fr-FR" b="1" dirty="0" err="1"/>
              <a:t>create</a:t>
            </a:r>
            <a:r>
              <a:rPr lang="fr-FR" b="1" dirty="0"/>
              <a:t>  176 VP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5D06AE-48B4-4349-B2CA-F42F9B7DD93F}"/>
              </a:ext>
            </a:extLst>
          </p:cNvPr>
          <p:cNvSpPr txBox="1"/>
          <p:nvPr/>
        </p:nvSpPr>
        <p:spPr>
          <a:xfrm>
            <a:off x="1140361" y="2853338"/>
            <a:ext cx="39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11 value k2 (</a:t>
            </a:r>
            <a:r>
              <a:rPr lang="fr-FR" dirty="0" err="1"/>
              <a:t>from</a:t>
            </a:r>
            <a:r>
              <a:rPr lang="fr-FR" dirty="0"/>
              <a:t> 0 to 20  by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values of lambda0 (</a:t>
            </a:r>
            <a:r>
              <a:rPr lang="fr-FR" dirty="0" err="1"/>
              <a:t>from</a:t>
            </a:r>
            <a:r>
              <a:rPr lang="fr-FR" dirty="0"/>
              <a:t> 0 to 0,16)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EF136-FFFA-4DE6-AC48-81CD07FECA23}"/>
              </a:ext>
            </a:extLst>
          </p:cNvPr>
          <p:cNvSpPr txBox="1"/>
          <p:nvPr/>
        </p:nvSpPr>
        <p:spPr>
          <a:xfrm flipH="1">
            <a:off x="5067195" y="2668672"/>
            <a:ext cx="23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Took</a:t>
            </a:r>
            <a:r>
              <a:rPr lang="fr-FR" dirty="0"/>
              <a:t>  1.31 sec)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87F87FE-FB18-46BE-BEA5-06E1AB2A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83" y="3288348"/>
            <a:ext cx="3749490" cy="33523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604DEB-92D3-492A-8AE2-3A907A7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7" y="3746500"/>
            <a:ext cx="2651667" cy="28942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E6940-6296-44BC-8E68-2AA7AFCCE68E}"/>
              </a:ext>
            </a:extLst>
          </p:cNvPr>
          <p:cNvSpPr txBox="1"/>
          <p:nvPr/>
        </p:nvSpPr>
        <p:spPr>
          <a:xfrm>
            <a:off x="3886200" y="4394200"/>
            <a:ext cx="1904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Step2: analyse </a:t>
            </a:r>
            <a:r>
              <a:rPr lang="fr-FR" b="1" dirty="0" err="1"/>
              <a:t>res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104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62 </a:t>
            </a:r>
            <a:r>
              <a:rPr lang="fr-FR" dirty="0" err="1"/>
              <a:t>refued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18B668-0557-46EE-9AD8-A2C41103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816" y="353025"/>
            <a:ext cx="3583883" cy="26849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9211901" y="-16307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C0BE31-9560-475C-B377-7BB7CEC11DFA}"/>
              </a:ext>
            </a:extLst>
          </p:cNvPr>
          <p:cNvSpPr txBox="1"/>
          <p:nvPr/>
        </p:nvSpPr>
        <p:spPr>
          <a:xfrm>
            <a:off x="9258970" y="292410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VP </a:t>
            </a:r>
          </a:p>
        </p:txBody>
      </p:sp>
    </p:spTree>
    <p:extLst>
      <p:ext uri="{BB962C8B-B14F-4D97-AF65-F5344CB8AC3E}">
        <p14:creationId xmlns:p14="http://schemas.microsoft.com/office/powerpoint/2010/main" val="38456931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1156</Words>
  <Application>Microsoft Office PowerPoint</Application>
  <PresentationFormat>Grand écran</PresentationFormat>
  <Paragraphs>254</Paragraphs>
  <Slides>40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</vt:lpstr>
      <vt:lpstr>Helvetica </vt:lpstr>
      <vt:lpstr>Thème Office</vt:lpstr>
      <vt:lpstr>Algorithm to quickly reject unphysiological virtual patient by exploiting parameter time-constant impact on observations.</vt:lpstr>
      <vt:lpstr>Présentation PowerPoint</vt:lpstr>
      <vt:lpstr>Présentation PowerPoint</vt:lpstr>
      <vt:lpstr>Présentation PowerPoint</vt:lpstr>
      <vt:lpstr>Digital twins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Single vs multiple time points</vt:lpstr>
      <vt:lpstr>Présentation PowerPoint</vt:lpstr>
      <vt:lpstr>Présentation PowerPoint</vt:lpstr>
      <vt:lpstr>Single vs multiple YTYPE</vt:lpstr>
      <vt:lpstr>Green filter (currently disabled)</vt:lpstr>
      <vt:lpstr>Filtre reduction</vt:lpstr>
      <vt:lpstr>What impacts the peformances? </vt:lpstr>
      <vt:lpstr>Présentation PowerPoint</vt:lpstr>
      <vt:lpstr>Localisation of rare virtual patients</vt:lpstr>
      <vt:lpstr>Présentation PowerPoint</vt:lpstr>
      <vt:lpstr>Présentation PowerPoint</vt:lpstr>
      <vt:lpstr>Algorithm under construction</vt:lpstr>
      <vt:lpstr>Etude param utilisable</vt:lpstr>
      <vt:lpstr>Présentation PowerPoint</vt:lpstr>
      <vt:lpstr>Sequestration</vt:lpstr>
      <vt:lpstr>Administration</vt:lpstr>
      <vt:lpstr>Homeostasie </vt:lpstr>
      <vt:lpstr>Homeostasie decrease kin </vt:lpstr>
      <vt:lpstr>Elimination dans le sdeux </vt:lpstr>
      <vt:lpstr>Présentation PowerPoint</vt:lpstr>
      <vt:lpstr>Elimination dans le sdeux </vt:lpstr>
      <vt:lpstr>Backup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to quickly reject unphysiological virtual patient by exploiting parameter time-constant impact on observations.</dc:title>
  <dc:creator>Thibaud Derippe</dc:creator>
  <cp:lastModifiedBy>Thibaud Derippe</cp:lastModifiedBy>
  <cp:revision>92</cp:revision>
  <dcterms:created xsi:type="dcterms:W3CDTF">2022-03-02T23:10:29Z</dcterms:created>
  <dcterms:modified xsi:type="dcterms:W3CDTF">2022-03-11T05:43:33Z</dcterms:modified>
</cp:coreProperties>
</file>